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19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Cambria Bold" charset="1" panose="02040803050406030204"/>
      <p:regular r:id="rId16"/>
    </p:embeddedFont>
    <p:embeddedFont>
      <p:font typeface="Calibri (MS) Italics" charset="1" panose="020F05020202040A0204"/>
      <p:regular r:id="rId17"/>
    </p:embeddedFont>
    <p:embeddedFont>
      <p:font typeface="Calibri (MS) Bold" charset="1" panose="020F0702030404030204"/>
      <p:regular r:id="rId18"/>
    </p:embeddedFont>
    <p:embeddedFont>
      <p:font typeface="Calibri (MS)" charset="1" panose="020F0502020204030204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notesMasters/notesMaster1.xml" Type="http://schemas.openxmlformats.org/officeDocument/2006/relationships/notesMaster"/><Relationship Id="rId2" Target="presProps.xml" Type="http://schemas.openxmlformats.org/officeDocument/2006/relationships/presProps"/><Relationship Id="rId20" Target="theme/theme2.xml" Type="http://schemas.openxmlformats.org/officeDocument/2006/relationships/theme"/><Relationship Id="rId21" Target="notesSlides/notesSlide1.xml" Type="http://schemas.openxmlformats.org/officeDocument/2006/relationships/notesSlide"/><Relationship Id="rId22" Target="fonts/font22.fntdata" Type="http://schemas.openxmlformats.org/officeDocument/2006/relationships/font"/><Relationship Id="rId23" Target="notesSlides/notesSlide2.xml" Type="http://schemas.openxmlformats.org/officeDocument/2006/relationships/notesSlide"/><Relationship Id="rId24" Target="notesSlides/notesSlide3.xml" Type="http://schemas.openxmlformats.org/officeDocument/2006/relationships/notesSlide"/><Relationship Id="rId25" Target="notesSlides/notesSlide4.xml" Type="http://schemas.openxmlformats.org/officeDocument/2006/relationships/notesSlide"/><Relationship Id="rId26" Target="notesSlides/notesSlide5.xml" Type="http://schemas.openxmlformats.org/officeDocument/2006/relationships/notesSlide"/><Relationship Id="rId27" Target="notesSlides/notesSlide6.xml" Type="http://schemas.openxmlformats.org/officeDocument/2006/relationships/notesSlide"/><Relationship Id="rId28" Target="notesSlides/notesSlide7.xml" Type="http://schemas.openxmlformats.org/officeDocument/2006/relationships/notesSlide"/><Relationship Id="rId29" Target="notesSlides/notesSlide8.xml" Type="http://schemas.openxmlformats.org/officeDocument/2006/relationships/notesSlide"/><Relationship Id="rId3" Target="viewProps.xml" Type="http://schemas.openxmlformats.org/officeDocument/2006/relationships/viewProps"/><Relationship Id="rId30" Target="notesSlides/notesSlide9.xml" Type="http://schemas.openxmlformats.org/officeDocument/2006/relationships/notesSlide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Judges look for a problem the team has personally observed. Mention the place and the date you saw it.</a:t>
            </a:r>
          </a:p>
          <a:p>
            <a:r>
              <a:rPr lang="en-US"/>
              <a:t>null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 photograph from the field is stronger evidence than any statistic quoted from a website.</a:t>
            </a:r>
          </a:p>
          <a:p>
            <a:r>
              <a:rPr lang="en-US"/>
              <a:t>null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Do not open with the technology. Open with what the user gets, then explain how.</a:t>
            </a:r>
          </a:p>
          <a:p>
            <a:r>
              <a:rPr lang="en-US"/>
              <a:t>null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Name real products with real prices. Vague comparison to 'traditional methods' is not accepted.</a:t>
            </a:r>
          </a:p>
          <a:p>
            <a:r>
              <a:rPr lang="en-US"/>
              <a:t>null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Carry the physical prototype to the venue if it is portable. Demonstration beats description.</a:t>
            </a:r>
          </a:p>
          <a:p>
            <a:r>
              <a:rPr lang="en-US"/>
              <a:t>null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An idea without a paying customer is a project, not a startup. Name the customer.</a:t>
            </a:r>
          </a:p>
          <a:p>
            <a:r>
              <a:rPr lang="en-US"/>
              <a:t>null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Ask for something specific. 'We need support' is not an ask.</a:t>
            </a:r>
          </a:p>
          <a:p>
            <a:r>
              <a:rPr lang="en-US"/>
              <a:t>null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Add or delete member cards to match your actual team size.</a:t>
            </a:r>
          </a:p>
          <a:p>
            <a:r>
              <a:rPr lang="en-US"/>
              <a:t>null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Close with the ask, not with 'thank you'. Say the number you need and what you will do with it.</a:t>
            </a:r>
          </a:p>
          <a:p>
            <a:r>
              <a:rPr lang="en-US"/>
              <a:t>null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9.xml" Type="http://schemas.openxmlformats.org/officeDocument/2006/relationships/notesSlide"/><Relationship Id="rId3" Target="../media/image1.jpeg" Type="http://schemas.openxmlformats.org/officeDocument/2006/relationships/image"/><Relationship Id="rId4" Target="../media/image3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jpeg" Type="http://schemas.openxmlformats.org/officeDocument/2006/relationships/image"/><Relationship Id="rId4" Target="../media/image3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1.jpeg" Type="http://schemas.openxmlformats.org/officeDocument/2006/relationships/image"/><Relationship Id="rId4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1.jpeg" Type="http://schemas.openxmlformats.org/officeDocument/2006/relationships/image"/><Relationship Id="rId4" Target="../media/image3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Relationship Id="rId3" Target="../media/image1.jpeg" Type="http://schemas.openxmlformats.org/officeDocument/2006/relationships/image"/><Relationship Id="rId4" Target="../media/image3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.xml" Type="http://schemas.openxmlformats.org/officeDocument/2006/relationships/notesSlide"/><Relationship Id="rId3" Target="../media/image1.jpeg" Type="http://schemas.openxmlformats.org/officeDocument/2006/relationships/image"/><Relationship Id="rId4" Target="../media/image3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.xml" Type="http://schemas.openxmlformats.org/officeDocument/2006/relationships/notesSlide"/><Relationship Id="rId3" Target="../media/image1.jpeg" Type="http://schemas.openxmlformats.org/officeDocument/2006/relationships/image"/><Relationship Id="rId4" Target="../media/image3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7.xml" Type="http://schemas.openxmlformats.org/officeDocument/2006/relationships/notesSlide"/><Relationship Id="rId3" Target="../media/image1.jpeg" Type="http://schemas.openxmlformats.org/officeDocument/2006/relationships/image"/><Relationship Id="rId4" Target="../media/image3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8.xml" Type="http://schemas.openxmlformats.org/officeDocument/2006/relationships/notesSlide"/><Relationship Id="rId3" Target="../media/image1.jpeg" Type="http://schemas.openxmlformats.org/officeDocument/2006/relationships/image"/><Relationship Id="rId4" Target="../media/image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EEB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11480" y="2120265"/>
            <a:ext cx="13441680" cy="1508760"/>
            <a:chOff x="0" y="0"/>
            <a:chExt cx="17922240" cy="20116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7922239" cy="2011680"/>
            </a:xfrm>
            <a:custGeom>
              <a:avLst/>
              <a:gdLst/>
              <a:ahLst/>
              <a:cxnLst/>
              <a:rect r="r" b="b" t="t" l="l"/>
              <a:pathLst>
                <a:path h="2011680" w="17922239">
                  <a:moveTo>
                    <a:pt x="0" y="0"/>
                  </a:moveTo>
                  <a:lnTo>
                    <a:pt x="17922239" y="0"/>
                  </a:lnTo>
                  <a:lnTo>
                    <a:pt x="17922239" y="2011680"/>
                  </a:lnTo>
                  <a:lnTo>
                    <a:pt x="0" y="20116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23593" r="0" b="-123593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9050"/>
              <a:ext cx="17922240" cy="203073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7920"/>
                </a:lnSpc>
              </a:pPr>
              <a:r>
                <a:rPr lang="en-US" sz="6600" b="true">
                  <a:solidFill>
                    <a:srgbClr val="000000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TITLE OF YOUR IDEA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421000" y="3706095"/>
            <a:ext cx="13441680" cy="548640"/>
            <a:chOff x="0" y="0"/>
            <a:chExt cx="17922240" cy="73152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7922239" cy="731520"/>
            </a:xfrm>
            <a:custGeom>
              <a:avLst/>
              <a:gdLst/>
              <a:ahLst/>
              <a:cxnLst/>
              <a:rect r="r" b="b" t="t" l="l"/>
              <a:pathLst>
                <a:path h="731520" w="17922239">
                  <a:moveTo>
                    <a:pt x="0" y="0"/>
                  </a:moveTo>
                  <a:lnTo>
                    <a:pt x="17922239" y="0"/>
                  </a:lnTo>
                  <a:lnTo>
                    <a:pt x="17922239" y="731520"/>
                  </a:lnTo>
                  <a:lnTo>
                    <a:pt x="0" y="73152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427383" r="0" b="-427383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>
              <a:off x="0" y="-66675"/>
              <a:ext cx="17922240" cy="79819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320"/>
                </a:lnSpc>
              </a:pPr>
              <a:r>
                <a:rPr lang="en-US" sz="3600" i="true">
                  <a:solidFill>
                    <a:srgbClr val="A9C6C8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One line that explains what it does and for whom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22960" y="5349240"/>
            <a:ext cx="6309360" cy="384048"/>
            <a:chOff x="0" y="0"/>
            <a:chExt cx="8412480" cy="512064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412480" cy="512064"/>
            </a:xfrm>
            <a:custGeom>
              <a:avLst/>
              <a:gdLst/>
              <a:ahLst/>
              <a:cxnLst/>
              <a:rect r="r" b="b" t="t" l="l"/>
              <a:pathLst>
                <a:path h="512064" w="8412480">
                  <a:moveTo>
                    <a:pt x="0" y="0"/>
                  </a:moveTo>
                  <a:lnTo>
                    <a:pt x="8412480" y="0"/>
                  </a:lnTo>
                  <a:lnTo>
                    <a:pt x="8412480" y="512064"/>
                  </a:lnTo>
                  <a:lnTo>
                    <a:pt x="0" y="51206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70111" r="0" b="-270111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8412480" cy="55016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79"/>
                </a:lnSpc>
              </a:pPr>
              <a:r>
                <a:rPr lang="en-US" b="true" sz="2400" spc="120">
                  <a:solidFill>
                    <a:srgbClr val="8FB8BB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TEAM NAME</a:t>
              </a:r>
            </a:p>
          </p:txBody>
        </p:sp>
      </p:grpSp>
      <p:sp>
        <p:nvSpPr>
          <p:cNvPr name="AutoShape 11" id="11"/>
          <p:cNvSpPr/>
          <p:nvPr/>
        </p:nvSpPr>
        <p:spPr>
          <a:xfrm rot="10320">
            <a:off x="813416" y="6332030"/>
            <a:ext cx="6328439" cy="0"/>
          </a:xfrm>
          <a:prstGeom prst="line">
            <a:avLst/>
          </a:prstGeom>
          <a:ln cap="rnd" w="9525">
            <a:solidFill>
              <a:srgbClr val="3E6A7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2" id="12"/>
          <p:cNvGrpSpPr/>
          <p:nvPr/>
        </p:nvGrpSpPr>
        <p:grpSpPr>
          <a:xfrm rot="0">
            <a:off x="685800" y="6835140"/>
            <a:ext cx="6781800" cy="581025"/>
            <a:chOff x="0" y="0"/>
            <a:chExt cx="9042400" cy="7747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9042400" cy="774700"/>
            </a:xfrm>
            <a:custGeom>
              <a:avLst/>
              <a:gdLst/>
              <a:ahLst/>
              <a:cxnLst/>
              <a:rect r="r" b="b" t="t" l="l"/>
              <a:pathLst>
                <a:path h="774700" w="9042400">
                  <a:moveTo>
                    <a:pt x="0" y="0"/>
                  </a:moveTo>
                  <a:lnTo>
                    <a:pt x="9042400" y="0"/>
                  </a:lnTo>
                  <a:lnTo>
                    <a:pt x="9042400" y="774700"/>
                  </a:lnTo>
                  <a:lnTo>
                    <a:pt x="0" y="7747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77431" r="0" b="-177431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47625"/>
              <a:ext cx="9042400" cy="8223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0"/>
                </a:lnSpc>
              </a:pPr>
              <a:r>
                <a:rPr lang="en-US" b="true" sz="2100" spc="120">
                  <a:solidFill>
                    <a:srgbClr val="8FB8BB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TEAM MEMBERS (NAME · ROLL NO · BRANCH · YEAR)</a:t>
              </a:r>
            </a:p>
          </p:txBody>
        </p:sp>
      </p:grpSp>
      <p:sp>
        <p:nvSpPr>
          <p:cNvPr name="AutoShape 15" id="15"/>
          <p:cNvSpPr/>
          <p:nvPr/>
        </p:nvSpPr>
        <p:spPr>
          <a:xfrm rot="10320">
            <a:off x="813416" y="7909370"/>
            <a:ext cx="6328439" cy="0"/>
          </a:xfrm>
          <a:prstGeom prst="line">
            <a:avLst/>
          </a:prstGeom>
          <a:ln cap="rnd" w="9525">
            <a:solidFill>
              <a:srgbClr val="3E6A7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6" id="16"/>
          <p:cNvGrpSpPr/>
          <p:nvPr/>
        </p:nvGrpSpPr>
        <p:grpSpPr>
          <a:xfrm rot="0">
            <a:off x="253827" y="167640"/>
            <a:ext cx="15775305" cy="1470660"/>
            <a:chOff x="0" y="0"/>
            <a:chExt cx="21033740" cy="196088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1033739" cy="1960880"/>
            </a:xfrm>
            <a:custGeom>
              <a:avLst/>
              <a:gdLst/>
              <a:ahLst/>
              <a:cxnLst/>
              <a:rect r="r" b="b" t="t" l="l"/>
              <a:pathLst>
                <a:path h="1960880" w="21033739">
                  <a:moveTo>
                    <a:pt x="0" y="0"/>
                  </a:moveTo>
                  <a:lnTo>
                    <a:pt x="21033739" y="0"/>
                  </a:lnTo>
                  <a:lnTo>
                    <a:pt x="21033739" y="1960880"/>
                  </a:lnTo>
                  <a:lnTo>
                    <a:pt x="0" y="19608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29" r="0" b="-28"/>
              </a:stretch>
            </a:blipFill>
          </p:spPr>
        </p:sp>
      </p:grpSp>
      <p:sp>
        <p:nvSpPr>
          <p:cNvPr name="AutoShape 18" id="18"/>
          <p:cNvSpPr/>
          <p:nvPr/>
        </p:nvSpPr>
        <p:spPr>
          <a:xfrm>
            <a:off x="803896" y="8523706"/>
            <a:ext cx="6328410" cy="18998"/>
          </a:xfrm>
          <a:prstGeom prst="line">
            <a:avLst/>
          </a:prstGeom>
          <a:ln cap="rnd" w="9525">
            <a:solidFill>
              <a:srgbClr val="3E6A7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9" id="19"/>
          <p:cNvSpPr/>
          <p:nvPr/>
        </p:nvSpPr>
        <p:spPr>
          <a:xfrm>
            <a:off x="803881" y="9142779"/>
            <a:ext cx="6328410" cy="18998"/>
          </a:xfrm>
          <a:prstGeom prst="line">
            <a:avLst/>
          </a:prstGeom>
          <a:ln cap="rnd" w="9525">
            <a:solidFill>
              <a:srgbClr val="3E6A7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0" id="20"/>
          <p:cNvSpPr/>
          <p:nvPr/>
        </p:nvSpPr>
        <p:spPr>
          <a:xfrm>
            <a:off x="803867" y="9761851"/>
            <a:ext cx="6328410" cy="18998"/>
          </a:xfrm>
          <a:prstGeom prst="line">
            <a:avLst/>
          </a:prstGeom>
          <a:ln cap="rnd" w="9525">
            <a:solidFill>
              <a:srgbClr val="3E6A7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21" id="21"/>
          <p:cNvSpPr/>
          <p:nvPr/>
        </p:nvSpPr>
        <p:spPr>
          <a:xfrm flipH="false" flipV="false" rot="0">
            <a:off x="9821092" y="3110515"/>
            <a:ext cx="7868320" cy="5245546"/>
          </a:xfrm>
          <a:custGeom>
            <a:avLst/>
            <a:gdLst/>
            <a:ahLst/>
            <a:cxnLst/>
            <a:rect r="r" b="b" t="t" l="l"/>
            <a:pathLst>
              <a:path h="5245546" w="7868320">
                <a:moveTo>
                  <a:pt x="0" y="0"/>
                </a:moveTo>
                <a:lnTo>
                  <a:pt x="7868320" y="0"/>
                </a:lnTo>
                <a:lnTo>
                  <a:pt x="7868320" y="5245546"/>
                </a:lnTo>
                <a:lnTo>
                  <a:pt x="0" y="52455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2E3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2960" y="754380"/>
            <a:ext cx="850392" cy="850392"/>
            <a:chOff x="0" y="0"/>
            <a:chExt cx="1133856" cy="113385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33856" cy="1133856"/>
            </a:xfrm>
            <a:custGeom>
              <a:avLst/>
              <a:gdLst/>
              <a:ahLst/>
              <a:cxnLst/>
              <a:rect r="r" b="b" t="t" l="l"/>
              <a:pathLst>
                <a:path h="1133856" w="1133856">
                  <a:moveTo>
                    <a:pt x="0" y="566928"/>
                  </a:moveTo>
                  <a:cubicBezTo>
                    <a:pt x="0" y="253873"/>
                    <a:pt x="253873" y="0"/>
                    <a:pt x="566928" y="0"/>
                  </a:cubicBezTo>
                  <a:cubicBezTo>
                    <a:pt x="879983" y="0"/>
                    <a:pt x="1133856" y="253873"/>
                    <a:pt x="1133856" y="566928"/>
                  </a:cubicBezTo>
                  <a:cubicBezTo>
                    <a:pt x="1133856" y="879983"/>
                    <a:pt x="879983" y="1133856"/>
                    <a:pt x="566928" y="1133856"/>
                  </a:cubicBezTo>
                  <a:cubicBezTo>
                    <a:pt x="253873" y="1133856"/>
                    <a:pt x="0" y="879983"/>
                    <a:pt x="0" y="566928"/>
                  </a:cubicBezTo>
                  <a:close/>
                </a:path>
              </a:pathLst>
            </a:custGeom>
            <a:solidFill>
              <a:srgbClr val="E8703A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822960" y="754380"/>
            <a:ext cx="850392" cy="850392"/>
            <a:chOff x="0" y="0"/>
            <a:chExt cx="1133856" cy="113385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133856" cy="1133856"/>
            </a:xfrm>
            <a:custGeom>
              <a:avLst/>
              <a:gdLst/>
              <a:ahLst/>
              <a:cxnLst/>
              <a:rect r="r" b="b" t="t" l="l"/>
              <a:pathLst>
                <a:path h="1133856" w="1133856">
                  <a:moveTo>
                    <a:pt x="0" y="0"/>
                  </a:moveTo>
                  <a:lnTo>
                    <a:pt x="1133856" y="0"/>
                  </a:lnTo>
                  <a:lnTo>
                    <a:pt x="1133856" y="1133856"/>
                  </a:lnTo>
                  <a:lnTo>
                    <a:pt x="0" y="113385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19050"/>
              <a:ext cx="1133856" cy="115290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600"/>
                </a:lnSpc>
              </a:pPr>
              <a:r>
                <a:rPr lang="en-US" sz="3000" b="true">
                  <a:solidFill>
                    <a:srgbClr val="FFFFFF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10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988820" y="685800"/>
            <a:ext cx="13716000" cy="987552"/>
            <a:chOff x="0" y="0"/>
            <a:chExt cx="18288000" cy="131673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8288000" cy="1316736"/>
            </a:xfrm>
            <a:custGeom>
              <a:avLst/>
              <a:gdLst/>
              <a:ahLst/>
              <a:cxnLst/>
              <a:rect r="r" b="b" t="t" l="l"/>
              <a:pathLst>
                <a:path h="1316736" w="18288000">
                  <a:moveTo>
                    <a:pt x="0" y="0"/>
                  </a:moveTo>
                  <a:lnTo>
                    <a:pt x="18288000" y="0"/>
                  </a:lnTo>
                  <a:lnTo>
                    <a:pt x="18288000" y="1316736"/>
                  </a:lnTo>
                  <a:lnTo>
                    <a:pt x="0" y="1316736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412962" r="0" b="-412962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-9525"/>
              <a:ext cx="18288000" cy="132626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759"/>
                </a:lnSpc>
              </a:pPr>
              <a:r>
                <a:rPr lang="en-US" sz="4800" b="true">
                  <a:solidFill>
                    <a:srgbClr val="FFFFFF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Impact and Our Ask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813435" y="2390775"/>
            <a:ext cx="5200498" cy="3585210"/>
            <a:chOff x="0" y="0"/>
            <a:chExt cx="6933997" cy="478028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934073" cy="4780280"/>
            </a:xfrm>
            <a:custGeom>
              <a:avLst/>
              <a:gdLst/>
              <a:ahLst/>
              <a:cxnLst/>
              <a:rect r="r" b="b" t="t" l="l"/>
              <a:pathLst>
                <a:path h="4780280" w="6934073">
                  <a:moveTo>
                    <a:pt x="0" y="183896"/>
                  </a:moveTo>
                  <a:cubicBezTo>
                    <a:pt x="0" y="82296"/>
                    <a:pt x="82296" y="0"/>
                    <a:pt x="183896" y="0"/>
                  </a:cubicBezTo>
                  <a:lnTo>
                    <a:pt x="6750177" y="0"/>
                  </a:lnTo>
                  <a:cubicBezTo>
                    <a:pt x="6851777" y="0"/>
                    <a:pt x="6934073" y="82296"/>
                    <a:pt x="6934073" y="183896"/>
                  </a:cubicBezTo>
                  <a:lnTo>
                    <a:pt x="6934073" y="4596384"/>
                  </a:lnTo>
                  <a:cubicBezTo>
                    <a:pt x="6934073" y="4697984"/>
                    <a:pt x="6851777" y="4780280"/>
                    <a:pt x="6750177" y="4780280"/>
                  </a:cubicBezTo>
                  <a:lnTo>
                    <a:pt x="183896" y="4780280"/>
                  </a:lnTo>
                  <a:cubicBezTo>
                    <a:pt x="82296" y="4780280"/>
                    <a:pt x="0" y="4697984"/>
                    <a:pt x="0" y="4596384"/>
                  </a:cubicBezTo>
                  <a:close/>
                </a:path>
              </a:pathLst>
            </a:custGeom>
            <a:solidFill>
              <a:srgbClr val="1A4148"/>
            </a:solidFill>
            <a:ln w="19050" cap="sq">
              <a:solidFill>
                <a:srgbClr val="2E5C63"/>
              </a:solidFill>
              <a:prstDash val="solid"/>
              <a:miter/>
            </a:ln>
          </p:spPr>
        </p:sp>
      </p:grpSp>
      <p:sp>
        <p:nvSpPr>
          <p:cNvPr name="TextBox 12" id="12"/>
          <p:cNvSpPr txBox="true"/>
          <p:nvPr/>
        </p:nvSpPr>
        <p:spPr>
          <a:xfrm rot="0">
            <a:off x="1152144" y="2626995"/>
            <a:ext cx="4523080" cy="8020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true">
                <a:solidFill>
                  <a:srgbClr val="E8703A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If this works, who benefits?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52144" y="3459480"/>
            <a:ext cx="4523080" cy="2232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70"/>
              </a:lnSpc>
            </a:pPr>
            <a:r>
              <a:rPr lang="en-US" sz="1725" i="true">
                <a:solidFill>
                  <a:srgbClr val="A9C6C8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Number of people and how their day changes.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6543523" y="2390775"/>
            <a:ext cx="5200498" cy="3585210"/>
            <a:chOff x="0" y="0"/>
            <a:chExt cx="6933997" cy="478028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934073" cy="4780280"/>
            </a:xfrm>
            <a:custGeom>
              <a:avLst/>
              <a:gdLst/>
              <a:ahLst/>
              <a:cxnLst/>
              <a:rect r="r" b="b" t="t" l="l"/>
              <a:pathLst>
                <a:path h="4780280" w="6934073">
                  <a:moveTo>
                    <a:pt x="0" y="183896"/>
                  </a:moveTo>
                  <a:cubicBezTo>
                    <a:pt x="0" y="82296"/>
                    <a:pt x="82296" y="0"/>
                    <a:pt x="183896" y="0"/>
                  </a:cubicBezTo>
                  <a:lnTo>
                    <a:pt x="6750177" y="0"/>
                  </a:lnTo>
                  <a:cubicBezTo>
                    <a:pt x="6851777" y="0"/>
                    <a:pt x="6934073" y="82296"/>
                    <a:pt x="6934073" y="183896"/>
                  </a:cubicBezTo>
                  <a:lnTo>
                    <a:pt x="6934073" y="4596384"/>
                  </a:lnTo>
                  <a:cubicBezTo>
                    <a:pt x="6934073" y="4697984"/>
                    <a:pt x="6851777" y="4780280"/>
                    <a:pt x="6750177" y="4780280"/>
                  </a:cubicBezTo>
                  <a:lnTo>
                    <a:pt x="183896" y="4780280"/>
                  </a:lnTo>
                  <a:cubicBezTo>
                    <a:pt x="82296" y="4780280"/>
                    <a:pt x="0" y="4697984"/>
                    <a:pt x="0" y="4596384"/>
                  </a:cubicBezTo>
                  <a:close/>
                </a:path>
              </a:pathLst>
            </a:custGeom>
            <a:solidFill>
              <a:srgbClr val="1A4148"/>
            </a:solidFill>
            <a:ln w="19050" cap="sq">
              <a:solidFill>
                <a:srgbClr val="2E5C63"/>
              </a:solidFill>
              <a:prstDash val="solid"/>
              <a:miter/>
            </a:ln>
          </p:spPr>
        </p:sp>
      </p:grpSp>
      <p:sp>
        <p:nvSpPr>
          <p:cNvPr name="TextBox 16" id="16"/>
          <p:cNvSpPr txBox="true"/>
          <p:nvPr/>
        </p:nvSpPr>
        <p:spPr>
          <a:xfrm rot="0">
            <a:off x="6882232" y="2626995"/>
            <a:ext cx="4523080" cy="8020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true">
                <a:solidFill>
                  <a:srgbClr val="E8703A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Impact beyond money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882232" y="3459480"/>
            <a:ext cx="4523080" cy="2232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70"/>
              </a:lnSpc>
            </a:pPr>
            <a:r>
              <a:rPr lang="en-US" sz="1725" i="true">
                <a:solidFill>
                  <a:srgbClr val="A9C6C8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Health, environment, water, energy, safety, employment.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12273610" y="2390775"/>
            <a:ext cx="5200498" cy="3585210"/>
            <a:chOff x="0" y="0"/>
            <a:chExt cx="6933997" cy="478028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6934073" cy="4780280"/>
            </a:xfrm>
            <a:custGeom>
              <a:avLst/>
              <a:gdLst/>
              <a:ahLst/>
              <a:cxnLst/>
              <a:rect r="r" b="b" t="t" l="l"/>
              <a:pathLst>
                <a:path h="4780280" w="6934073">
                  <a:moveTo>
                    <a:pt x="0" y="183896"/>
                  </a:moveTo>
                  <a:cubicBezTo>
                    <a:pt x="0" y="82296"/>
                    <a:pt x="82296" y="0"/>
                    <a:pt x="183896" y="0"/>
                  </a:cubicBezTo>
                  <a:lnTo>
                    <a:pt x="6750177" y="0"/>
                  </a:lnTo>
                  <a:cubicBezTo>
                    <a:pt x="6851777" y="0"/>
                    <a:pt x="6934073" y="82296"/>
                    <a:pt x="6934073" y="183896"/>
                  </a:cubicBezTo>
                  <a:lnTo>
                    <a:pt x="6934073" y="4596384"/>
                  </a:lnTo>
                  <a:cubicBezTo>
                    <a:pt x="6934073" y="4697984"/>
                    <a:pt x="6851777" y="4780280"/>
                    <a:pt x="6750177" y="4780280"/>
                  </a:cubicBezTo>
                  <a:lnTo>
                    <a:pt x="183896" y="4780280"/>
                  </a:lnTo>
                  <a:cubicBezTo>
                    <a:pt x="82296" y="4780280"/>
                    <a:pt x="0" y="4697984"/>
                    <a:pt x="0" y="4596384"/>
                  </a:cubicBezTo>
                  <a:close/>
                </a:path>
              </a:pathLst>
            </a:custGeom>
            <a:solidFill>
              <a:srgbClr val="1A4148"/>
            </a:solidFill>
            <a:ln w="19050" cap="sq">
              <a:solidFill>
                <a:srgbClr val="2E5C63"/>
              </a:solidFill>
              <a:prstDash val="solid"/>
              <a:miter/>
            </a:ln>
          </p:spPr>
        </p:sp>
      </p:grpSp>
      <p:sp>
        <p:nvSpPr>
          <p:cNvPr name="TextBox 20" id="20"/>
          <p:cNvSpPr txBox="true"/>
          <p:nvPr/>
        </p:nvSpPr>
        <p:spPr>
          <a:xfrm rot="0">
            <a:off x="12612319" y="2626995"/>
            <a:ext cx="4523080" cy="8020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true">
                <a:solidFill>
                  <a:srgbClr val="E8703A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What we ask from the panel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2612319" y="3459480"/>
            <a:ext cx="4523080" cy="2232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70"/>
              </a:lnSpc>
            </a:pPr>
            <a:r>
              <a:rPr lang="en-US" sz="1725" i="true">
                <a:solidFill>
                  <a:srgbClr val="A9C6C8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One clear request — funding amount, lab, incubation, patent support.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822960" y="6652260"/>
            <a:ext cx="15087600" cy="960120"/>
            <a:chOff x="0" y="0"/>
            <a:chExt cx="20116800" cy="128016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20116800" cy="1280160"/>
            </a:xfrm>
            <a:custGeom>
              <a:avLst/>
              <a:gdLst/>
              <a:ahLst/>
              <a:cxnLst/>
              <a:rect r="r" b="b" t="t" l="l"/>
              <a:pathLst>
                <a:path h="1280160" w="20116800">
                  <a:moveTo>
                    <a:pt x="0" y="0"/>
                  </a:moveTo>
                  <a:lnTo>
                    <a:pt x="20116800" y="0"/>
                  </a:lnTo>
                  <a:lnTo>
                    <a:pt x="20116800" y="1280160"/>
                  </a:lnTo>
                  <a:lnTo>
                    <a:pt x="0" y="12801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56193" r="0" b="-256193"/>
              </a:stretch>
            </a:blip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9525"/>
              <a:ext cx="20116800" cy="128968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120"/>
                </a:lnSpc>
              </a:pPr>
              <a:r>
                <a:rPr lang="en-US" b="true" sz="5100">
                  <a:gradFill>
                    <a:gsLst>
                      <a:gs pos="0">
                        <a:srgbClr val="000000">
                          <a:alpha val="100000"/>
                        </a:srgbClr>
                      </a:gs>
                      <a:gs pos="100000">
                        <a:srgbClr val="3533CD">
                          <a:alpha val="100000"/>
                        </a:srgbClr>
                      </a:gs>
                    </a:gsLst>
                    <a:lin ang="0"/>
                  </a:gradFill>
                  <a:latin typeface="Cambria Bold"/>
                  <a:ea typeface="Cambria Bold"/>
                  <a:cs typeface="Cambria Bold"/>
                  <a:sym typeface="Cambria Bold"/>
                </a:rPr>
                <a:t>                                              </a:t>
              </a:r>
              <a:r>
                <a:rPr lang="en-US" b="true" sz="5100">
                  <a:gradFill>
                    <a:gsLst>
                      <a:gs pos="0">
                        <a:srgbClr val="000000">
                          <a:alpha val="100000"/>
                        </a:srgbClr>
                      </a:gs>
                      <a:gs pos="100000">
                        <a:srgbClr val="3533CD">
                          <a:alpha val="100000"/>
                        </a:srgbClr>
                      </a:gs>
                    </a:gsLst>
                    <a:lin ang="0"/>
                  </a:gradFill>
                  <a:latin typeface="Cambria Bold"/>
                  <a:ea typeface="Cambria Bold"/>
                  <a:cs typeface="Cambria Bold"/>
                  <a:sym typeface="Cambria Bold"/>
                </a:rPr>
                <a:t>Thank you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028700" y="7749540"/>
            <a:ext cx="15087600" cy="548640"/>
            <a:chOff x="0" y="0"/>
            <a:chExt cx="20116800" cy="73152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20116800" cy="731520"/>
            </a:xfrm>
            <a:custGeom>
              <a:avLst/>
              <a:gdLst/>
              <a:ahLst/>
              <a:cxnLst/>
              <a:rect r="r" b="b" t="t" l="l"/>
              <a:pathLst>
                <a:path h="731520" w="20116800">
                  <a:moveTo>
                    <a:pt x="0" y="0"/>
                  </a:moveTo>
                  <a:lnTo>
                    <a:pt x="20116800" y="0"/>
                  </a:lnTo>
                  <a:lnTo>
                    <a:pt x="20116800" y="731520"/>
                  </a:lnTo>
                  <a:lnTo>
                    <a:pt x="0" y="7315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85838" r="0" b="-485838"/>
              </a:stretch>
            </a:blip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47625"/>
              <a:ext cx="20116800" cy="77914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0"/>
                </a:lnSpc>
              </a:pPr>
              <a:r>
                <a:rPr lang="en-US" sz="2100">
                  <a:solidFill>
                    <a:srgbClr val="184B9D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Team name  ·  Contact number  ·  E-mail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813435" y="8709660"/>
            <a:ext cx="15087600" cy="548640"/>
            <a:chOff x="0" y="0"/>
            <a:chExt cx="20116800" cy="73152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20116800" cy="731520"/>
            </a:xfrm>
            <a:custGeom>
              <a:avLst/>
              <a:gdLst/>
              <a:ahLst/>
              <a:cxnLst/>
              <a:rect r="r" b="b" t="t" l="l"/>
              <a:pathLst>
                <a:path h="731520" w="20116800">
                  <a:moveTo>
                    <a:pt x="0" y="0"/>
                  </a:moveTo>
                  <a:lnTo>
                    <a:pt x="20116800" y="0"/>
                  </a:lnTo>
                  <a:lnTo>
                    <a:pt x="20116800" y="731520"/>
                  </a:lnTo>
                  <a:lnTo>
                    <a:pt x="0" y="7315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85838" r="0" b="-485838"/>
              </a:stretch>
            </a:blip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47625"/>
              <a:ext cx="20116800" cy="77914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340"/>
                </a:lnSpc>
              </a:pPr>
              <a:r>
                <a:rPr lang="en-US" sz="1950" i="true">
                  <a:solidFill>
                    <a:srgbClr val="E8703A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Questions from the panel</a:t>
              </a: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822960" y="9532620"/>
            <a:ext cx="15087600" cy="411480"/>
            <a:chOff x="0" y="0"/>
            <a:chExt cx="20116800" cy="54864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20116800" cy="548640"/>
            </a:xfrm>
            <a:custGeom>
              <a:avLst/>
              <a:gdLst/>
              <a:ahLst/>
              <a:cxnLst/>
              <a:rect r="r" b="b" t="t" l="l"/>
              <a:pathLst>
                <a:path h="548640" w="20116800">
                  <a:moveTo>
                    <a:pt x="0" y="0"/>
                  </a:moveTo>
                  <a:lnTo>
                    <a:pt x="20116800" y="0"/>
                  </a:lnTo>
                  <a:lnTo>
                    <a:pt x="2011680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664451" r="0" b="-664451"/>
              </a:stretch>
            </a:blip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28575"/>
              <a:ext cx="20116800" cy="57721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949"/>
                </a:lnSpc>
              </a:pPr>
              <a:r>
                <a:rPr lang="en-US" sz="1624">
                  <a:solidFill>
                    <a:srgbClr val="6E9297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Aditya College of Engineering, Madanapalle  |  NAAC A+  |  Affiliated to JNTUA</a:t>
              </a:r>
            </a:p>
          </p:txBody>
        </p:sp>
      </p:grpSp>
      <p:sp>
        <p:nvSpPr>
          <p:cNvPr name="Freeform 34" id="34"/>
          <p:cNvSpPr/>
          <p:nvPr/>
        </p:nvSpPr>
        <p:spPr>
          <a:xfrm flipH="false" flipV="false" rot="0">
            <a:off x="15782572" y="0"/>
            <a:ext cx="2953456" cy="1968971"/>
          </a:xfrm>
          <a:custGeom>
            <a:avLst/>
            <a:gdLst/>
            <a:ahLst/>
            <a:cxnLst/>
            <a:rect r="r" b="b" t="t" l="l"/>
            <a:pathLst>
              <a:path h="1968971" w="2953456">
                <a:moveTo>
                  <a:pt x="0" y="0"/>
                </a:moveTo>
                <a:lnTo>
                  <a:pt x="2953456" y="0"/>
                </a:lnTo>
                <a:lnTo>
                  <a:pt x="2953456" y="1968971"/>
                </a:lnTo>
                <a:lnTo>
                  <a:pt x="0" y="19689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2960" y="466344"/>
            <a:ext cx="850392" cy="850392"/>
            <a:chOff x="0" y="0"/>
            <a:chExt cx="1133856" cy="113385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33856" cy="1133856"/>
            </a:xfrm>
            <a:custGeom>
              <a:avLst/>
              <a:gdLst/>
              <a:ahLst/>
              <a:cxnLst/>
              <a:rect r="r" b="b" t="t" l="l"/>
              <a:pathLst>
                <a:path h="1133856" w="1133856">
                  <a:moveTo>
                    <a:pt x="0" y="566928"/>
                  </a:moveTo>
                  <a:cubicBezTo>
                    <a:pt x="0" y="253873"/>
                    <a:pt x="253873" y="0"/>
                    <a:pt x="566928" y="0"/>
                  </a:cubicBezTo>
                  <a:cubicBezTo>
                    <a:pt x="879983" y="0"/>
                    <a:pt x="1133856" y="253873"/>
                    <a:pt x="1133856" y="566928"/>
                  </a:cubicBezTo>
                  <a:cubicBezTo>
                    <a:pt x="1133856" y="879983"/>
                    <a:pt x="879983" y="1133856"/>
                    <a:pt x="566928" y="1133856"/>
                  </a:cubicBezTo>
                  <a:cubicBezTo>
                    <a:pt x="253873" y="1133856"/>
                    <a:pt x="0" y="879983"/>
                    <a:pt x="0" y="566928"/>
                  </a:cubicBezTo>
                  <a:close/>
                </a:path>
              </a:pathLst>
            </a:custGeom>
            <a:solidFill>
              <a:srgbClr val="E8703A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822960" y="466344"/>
            <a:ext cx="850392" cy="850392"/>
            <a:chOff x="0" y="0"/>
            <a:chExt cx="1133856" cy="113385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133856" cy="1133856"/>
            </a:xfrm>
            <a:custGeom>
              <a:avLst/>
              <a:gdLst/>
              <a:ahLst/>
              <a:cxnLst/>
              <a:rect r="r" b="b" t="t" l="l"/>
              <a:pathLst>
                <a:path h="1133856" w="1133856">
                  <a:moveTo>
                    <a:pt x="0" y="0"/>
                  </a:moveTo>
                  <a:lnTo>
                    <a:pt x="1133856" y="0"/>
                  </a:lnTo>
                  <a:lnTo>
                    <a:pt x="1133856" y="1133856"/>
                  </a:lnTo>
                  <a:lnTo>
                    <a:pt x="0" y="113385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9525"/>
              <a:ext cx="1133856" cy="114338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960"/>
                </a:lnSpc>
              </a:pPr>
              <a:r>
                <a:rPr lang="en-US" sz="3300" b="true">
                  <a:solidFill>
                    <a:srgbClr val="FFFFFF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2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988820" y="411480"/>
            <a:ext cx="15407183" cy="960120"/>
            <a:chOff x="0" y="0"/>
            <a:chExt cx="20542910" cy="128016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0542910" cy="1280160"/>
            </a:xfrm>
            <a:custGeom>
              <a:avLst/>
              <a:gdLst/>
              <a:ahLst/>
              <a:cxnLst/>
              <a:rect r="r" b="b" t="t" l="l"/>
              <a:pathLst>
                <a:path h="1280160" w="20542910">
                  <a:moveTo>
                    <a:pt x="0" y="0"/>
                  </a:moveTo>
                  <a:lnTo>
                    <a:pt x="20542910" y="0"/>
                  </a:lnTo>
                  <a:lnTo>
                    <a:pt x="20542910" y="1280160"/>
                  </a:lnTo>
                  <a:lnTo>
                    <a:pt x="0" y="12801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62679" r="0" b="-262679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-19050"/>
              <a:ext cx="20542910" cy="129921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400"/>
                </a:lnSpc>
              </a:pPr>
              <a:r>
                <a:rPr lang="en-US" sz="4500" b="true">
                  <a:solidFill>
                    <a:srgbClr val="12333A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The Problem We Chose</a:t>
              </a: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988820" y="1333500"/>
            <a:ext cx="15407183" cy="4770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Describe a real problem you have seen yourself — not one copied from the internet.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813435" y="2116455"/>
            <a:ext cx="8065541" cy="2899410"/>
            <a:chOff x="0" y="0"/>
            <a:chExt cx="10754055" cy="386588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0754106" cy="3865880"/>
            </a:xfrm>
            <a:custGeom>
              <a:avLst/>
              <a:gdLst/>
              <a:ahLst/>
              <a:cxnLst/>
              <a:rect r="r" b="b" t="t" l="l"/>
              <a:pathLst>
                <a:path h="3865880" w="10754106">
                  <a:moveTo>
                    <a:pt x="0" y="147320"/>
                  </a:moveTo>
                  <a:cubicBezTo>
                    <a:pt x="0" y="65913"/>
                    <a:pt x="65913" y="0"/>
                    <a:pt x="147320" y="0"/>
                  </a:cubicBezTo>
                  <a:lnTo>
                    <a:pt x="10606786" y="0"/>
                  </a:lnTo>
                  <a:cubicBezTo>
                    <a:pt x="10688193" y="0"/>
                    <a:pt x="10754106" y="65913"/>
                    <a:pt x="10754106" y="147320"/>
                  </a:cubicBezTo>
                  <a:lnTo>
                    <a:pt x="10754106" y="3718560"/>
                  </a:lnTo>
                  <a:cubicBezTo>
                    <a:pt x="10754106" y="3799967"/>
                    <a:pt x="10688193" y="3865880"/>
                    <a:pt x="10606786" y="3865880"/>
                  </a:cubicBezTo>
                  <a:lnTo>
                    <a:pt x="147320" y="3865880"/>
                  </a:lnTo>
                  <a:cubicBezTo>
                    <a:pt x="65913" y="3865880"/>
                    <a:pt x="0" y="3799967"/>
                    <a:pt x="0" y="3718560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1124712" y="2318004"/>
            <a:ext cx="7442987" cy="411480"/>
            <a:chOff x="0" y="0"/>
            <a:chExt cx="9923983" cy="54864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9923984" cy="548640"/>
            </a:xfrm>
            <a:custGeom>
              <a:avLst/>
              <a:gdLst/>
              <a:ahLst/>
              <a:cxnLst/>
              <a:rect r="r" b="b" t="t" l="l"/>
              <a:pathLst>
                <a:path h="548640" w="9923984">
                  <a:moveTo>
                    <a:pt x="0" y="0"/>
                  </a:moveTo>
                  <a:lnTo>
                    <a:pt x="9923984" y="0"/>
                  </a:lnTo>
                  <a:lnTo>
                    <a:pt x="9923984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02451" r="0" b="-302451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47625"/>
              <a:ext cx="9923983" cy="5962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0"/>
                </a:lnSpc>
              </a:pPr>
              <a:r>
                <a:rPr lang="en-US" sz="2100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What exactly is the problem?</a:t>
              </a: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1124712" y="2718816"/>
            <a:ext cx="7442987" cy="20680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70"/>
              </a:lnSpc>
            </a:pPr>
            <a:r>
              <a:rPr lang="en-US" sz="1725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State it in two or three plain sentences. Avoid technical jargon.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9408566" y="2116455"/>
            <a:ext cx="8065541" cy="2899410"/>
            <a:chOff x="0" y="0"/>
            <a:chExt cx="10754055" cy="386588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0754106" cy="3865880"/>
            </a:xfrm>
            <a:custGeom>
              <a:avLst/>
              <a:gdLst/>
              <a:ahLst/>
              <a:cxnLst/>
              <a:rect r="r" b="b" t="t" l="l"/>
              <a:pathLst>
                <a:path h="3865880" w="10754106">
                  <a:moveTo>
                    <a:pt x="0" y="147320"/>
                  </a:moveTo>
                  <a:cubicBezTo>
                    <a:pt x="0" y="65913"/>
                    <a:pt x="65913" y="0"/>
                    <a:pt x="147320" y="0"/>
                  </a:cubicBezTo>
                  <a:lnTo>
                    <a:pt x="10606786" y="0"/>
                  </a:lnTo>
                  <a:cubicBezTo>
                    <a:pt x="10688193" y="0"/>
                    <a:pt x="10754106" y="65913"/>
                    <a:pt x="10754106" y="147320"/>
                  </a:cubicBezTo>
                  <a:lnTo>
                    <a:pt x="10754106" y="3718560"/>
                  </a:lnTo>
                  <a:cubicBezTo>
                    <a:pt x="10754106" y="3799967"/>
                    <a:pt x="10688193" y="3865880"/>
                    <a:pt x="10606786" y="3865880"/>
                  </a:cubicBezTo>
                  <a:lnTo>
                    <a:pt x="147320" y="3865880"/>
                  </a:lnTo>
                  <a:cubicBezTo>
                    <a:pt x="65913" y="3865880"/>
                    <a:pt x="0" y="3799967"/>
                    <a:pt x="0" y="3718560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9719843" y="2318004"/>
            <a:ext cx="7442987" cy="411480"/>
            <a:chOff x="0" y="0"/>
            <a:chExt cx="9923983" cy="54864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9923984" cy="548640"/>
            </a:xfrm>
            <a:custGeom>
              <a:avLst/>
              <a:gdLst/>
              <a:ahLst/>
              <a:cxnLst/>
              <a:rect r="r" b="b" t="t" l="l"/>
              <a:pathLst>
                <a:path h="548640" w="9923984">
                  <a:moveTo>
                    <a:pt x="0" y="0"/>
                  </a:moveTo>
                  <a:lnTo>
                    <a:pt x="9923984" y="0"/>
                  </a:lnTo>
                  <a:lnTo>
                    <a:pt x="9923984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02451" r="0" b="-302451"/>
              </a:stretch>
            </a:blip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47625"/>
              <a:ext cx="9923983" cy="5962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0"/>
                </a:lnSpc>
              </a:pPr>
              <a:r>
                <a:rPr lang="en-US" sz="2100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Who suffers from it?</a:t>
              </a: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9719843" y="2718816"/>
            <a:ext cx="7442987" cy="20680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70"/>
              </a:lnSpc>
            </a:pPr>
            <a:r>
              <a:rPr lang="en-US" sz="1725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Name the people — farmers, shopkeepers, patients, drivers, students. Where are they?</a:t>
            </a:r>
          </a:p>
        </p:txBody>
      </p:sp>
      <p:grpSp>
        <p:nvGrpSpPr>
          <p:cNvPr name="Group 23" id="23"/>
          <p:cNvGrpSpPr/>
          <p:nvPr/>
        </p:nvGrpSpPr>
        <p:grpSpPr>
          <a:xfrm rot="0">
            <a:off x="813435" y="5476875"/>
            <a:ext cx="8065541" cy="2899410"/>
            <a:chOff x="0" y="0"/>
            <a:chExt cx="10754055" cy="386588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0754106" cy="3865880"/>
            </a:xfrm>
            <a:custGeom>
              <a:avLst/>
              <a:gdLst/>
              <a:ahLst/>
              <a:cxnLst/>
              <a:rect r="r" b="b" t="t" l="l"/>
              <a:pathLst>
                <a:path h="3865880" w="10754106">
                  <a:moveTo>
                    <a:pt x="0" y="147320"/>
                  </a:moveTo>
                  <a:cubicBezTo>
                    <a:pt x="0" y="65913"/>
                    <a:pt x="65913" y="0"/>
                    <a:pt x="147320" y="0"/>
                  </a:cubicBezTo>
                  <a:lnTo>
                    <a:pt x="10606786" y="0"/>
                  </a:lnTo>
                  <a:cubicBezTo>
                    <a:pt x="10688193" y="0"/>
                    <a:pt x="10754106" y="65913"/>
                    <a:pt x="10754106" y="147320"/>
                  </a:cubicBezTo>
                  <a:lnTo>
                    <a:pt x="10754106" y="3718560"/>
                  </a:lnTo>
                  <a:cubicBezTo>
                    <a:pt x="10754106" y="3799967"/>
                    <a:pt x="10688193" y="3865880"/>
                    <a:pt x="10606786" y="3865880"/>
                  </a:cubicBezTo>
                  <a:lnTo>
                    <a:pt x="147320" y="3865880"/>
                  </a:lnTo>
                  <a:cubicBezTo>
                    <a:pt x="65913" y="3865880"/>
                    <a:pt x="0" y="3799967"/>
                    <a:pt x="0" y="3718560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1124712" y="5678424"/>
            <a:ext cx="7442987" cy="411480"/>
            <a:chOff x="0" y="0"/>
            <a:chExt cx="9923983" cy="54864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9923984" cy="548640"/>
            </a:xfrm>
            <a:custGeom>
              <a:avLst/>
              <a:gdLst/>
              <a:ahLst/>
              <a:cxnLst/>
              <a:rect r="r" b="b" t="t" l="l"/>
              <a:pathLst>
                <a:path h="548640" w="9923984">
                  <a:moveTo>
                    <a:pt x="0" y="0"/>
                  </a:moveTo>
                  <a:lnTo>
                    <a:pt x="9923984" y="0"/>
                  </a:lnTo>
                  <a:lnTo>
                    <a:pt x="9923984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02451" r="0" b="-302451"/>
              </a:stretch>
            </a:blip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47625"/>
              <a:ext cx="9923983" cy="5962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0"/>
                </a:lnSpc>
              </a:pPr>
              <a:r>
                <a:rPr lang="en-US" sz="2100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How big is the pain?</a:t>
              </a:r>
            </a:p>
          </p:txBody>
        </p:sp>
      </p:grpSp>
      <p:sp>
        <p:nvSpPr>
          <p:cNvPr name="TextBox 28" id="28"/>
          <p:cNvSpPr txBox="true"/>
          <p:nvPr/>
        </p:nvSpPr>
        <p:spPr>
          <a:xfrm rot="0">
            <a:off x="1124712" y="6079236"/>
            <a:ext cx="7442987" cy="20680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70"/>
              </a:lnSpc>
            </a:pPr>
            <a:r>
              <a:rPr lang="en-US" sz="1725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Money lost, hours wasted, health affected, crops damaged. Give numbers if you have them.</a:t>
            </a:r>
          </a:p>
        </p:txBody>
      </p:sp>
      <p:grpSp>
        <p:nvGrpSpPr>
          <p:cNvPr name="Group 29" id="29"/>
          <p:cNvGrpSpPr/>
          <p:nvPr/>
        </p:nvGrpSpPr>
        <p:grpSpPr>
          <a:xfrm rot="0">
            <a:off x="9408566" y="5476875"/>
            <a:ext cx="8065541" cy="2899410"/>
            <a:chOff x="0" y="0"/>
            <a:chExt cx="10754055" cy="386588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10754106" cy="3865880"/>
            </a:xfrm>
            <a:custGeom>
              <a:avLst/>
              <a:gdLst/>
              <a:ahLst/>
              <a:cxnLst/>
              <a:rect r="r" b="b" t="t" l="l"/>
              <a:pathLst>
                <a:path h="3865880" w="10754106">
                  <a:moveTo>
                    <a:pt x="0" y="147320"/>
                  </a:moveTo>
                  <a:cubicBezTo>
                    <a:pt x="0" y="65913"/>
                    <a:pt x="65913" y="0"/>
                    <a:pt x="147320" y="0"/>
                  </a:cubicBezTo>
                  <a:lnTo>
                    <a:pt x="10606786" y="0"/>
                  </a:lnTo>
                  <a:cubicBezTo>
                    <a:pt x="10688193" y="0"/>
                    <a:pt x="10754106" y="65913"/>
                    <a:pt x="10754106" y="147320"/>
                  </a:cubicBezTo>
                  <a:lnTo>
                    <a:pt x="10754106" y="3718560"/>
                  </a:lnTo>
                  <a:cubicBezTo>
                    <a:pt x="10754106" y="3799967"/>
                    <a:pt x="10688193" y="3865880"/>
                    <a:pt x="10606786" y="3865880"/>
                  </a:cubicBezTo>
                  <a:lnTo>
                    <a:pt x="147320" y="3865880"/>
                  </a:lnTo>
                  <a:cubicBezTo>
                    <a:pt x="65913" y="3865880"/>
                    <a:pt x="0" y="3799967"/>
                    <a:pt x="0" y="3718560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31" id="31"/>
          <p:cNvGrpSpPr/>
          <p:nvPr/>
        </p:nvGrpSpPr>
        <p:grpSpPr>
          <a:xfrm rot="0">
            <a:off x="9719843" y="5678424"/>
            <a:ext cx="7442987" cy="411480"/>
            <a:chOff x="0" y="0"/>
            <a:chExt cx="9923983" cy="54864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9923984" cy="548640"/>
            </a:xfrm>
            <a:custGeom>
              <a:avLst/>
              <a:gdLst/>
              <a:ahLst/>
              <a:cxnLst/>
              <a:rect r="r" b="b" t="t" l="l"/>
              <a:pathLst>
                <a:path h="548640" w="9923984">
                  <a:moveTo>
                    <a:pt x="0" y="0"/>
                  </a:moveTo>
                  <a:lnTo>
                    <a:pt x="9923984" y="0"/>
                  </a:lnTo>
                  <a:lnTo>
                    <a:pt x="9923984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02451" r="0" b="-302451"/>
              </a:stretch>
            </a:blip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47625"/>
              <a:ext cx="9923983" cy="5962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0"/>
                </a:lnSpc>
              </a:pPr>
              <a:r>
                <a:rPr lang="en-US" sz="2100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Why has it not been solved yet?</a:t>
              </a: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9719843" y="6079236"/>
            <a:ext cx="7442987" cy="20680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70"/>
              </a:lnSpc>
            </a:pPr>
            <a:r>
              <a:rPr lang="en-US" sz="1725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What has stopped existing players from fixing this?</a:t>
            </a:r>
          </a:p>
        </p:txBody>
      </p:sp>
      <p:grpSp>
        <p:nvGrpSpPr>
          <p:cNvPr name="Group 35" id="35"/>
          <p:cNvGrpSpPr/>
          <p:nvPr/>
        </p:nvGrpSpPr>
        <p:grpSpPr>
          <a:xfrm rot="0">
            <a:off x="822960" y="9628632"/>
            <a:ext cx="11658600" cy="411480"/>
            <a:chOff x="0" y="0"/>
            <a:chExt cx="15544800" cy="54864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15544800" cy="548640"/>
            </a:xfrm>
            <a:custGeom>
              <a:avLst/>
              <a:gdLst/>
              <a:ahLst/>
              <a:cxnLst/>
              <a:rect r="r" b="b" t="t" l="l"/>
              <a:pathLst>
                <a:path h="548640" w="15544800">
                  <a:moveTo>
                    <a:pt x="0" y="0"/>
                  </a:moveTo>
                  <a:lnTo>
                    <a:pt x="15544800" y="0"/>
                  </a:lnTo>
                  <a:lnTo>
                    <a:pt x="1554480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502076" r="0" b="-502076"/>
              </a:stretch>
            </a:blipFill>
          </p:spPr>
        </p:sp>
        <p:sp>
          <p:nvSpPr>
            <p:cNvPr name="TextBox 37" id="37"/>
            <p:cNvSpPr txBox="true"/>
            <p:nvPr/>
          </p:nvSpPr>
          <p:spPr>
            <a:xfrm>
              <a:off x="0" y="-28575"/>
              <a:ext cx="15544800" cy="57721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949"/>
                </a:lnSpc>
              </a:pPr>
              <a:r>
                <a:rPr lang="en-US" sz="1624">
                  <a:solidFill>
                    <a:srgbClr val="9AAAAC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Aditya College of Engineering, Madanapalle  |  Innovation &amp; Idea Pitch</a:t>
              </a: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15818663" y="9628632"/>
            <a:ext cx="1645920" cy="411480"/>
            <a:chOff x="0" y="0"/>
            <a:chExt cx="2194560" cy="54864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2194560" cy="548640"/>
            </a:xfrm>
            <a:custGeom>
              <a:avLst/>
              <a:gdLst/>
              <a:ahLst/>
              <a:cxnLst/>
              <a:rect r="r" b="b" t="t" l="l"/>
              <a:pathLst>
                <a:path h="548640" w="2194560">
                  <a:moveTo>
                    <a:pt x="0" y="0"/>
                  </a:moveTo>
                  <a:lnTo>
                    <a:pt x="2194560" y="0"/>
                  </a:lnTo>
                  <a:lnTo>
                    <a:pt x="219456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40" id="40"/>
            <p:cNvSpPr txBox="true"/>
            <p:nvPr/>
          </p:nvSpPr>
          <p:spPr>
            <a:xfrm>
              <a:off x="0" y="-38100"/>
              <a:ext cx="2194560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709"/>
                </a:lnSpc>
              </a:pPr>
              <a:r>
                <a:rPr lang="en-US" sz="1425">
                  <a:solidFill>
                    <a:srgbClr val="9AAAAC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2 / 10</a:t>
              </a:r>
            </a:p>
          </p:txBody>
        </p:sp>
      </p:grpSp>
      <p:sp>
        <p:nvSpPr>
          <p:cNvPr name="Freeform 41" id="41"/>
          <p:cNvSpPr/>
          <p:nvPr/>
        </p:nvSpPr>
        <p:spPr>
          <a:xfrm flipH="false" flipV="false" rot="0">
            <a:off x="15782572" y="0"/>
            <a:ext cx="2953456" cy="1968971"/>
          </a:xfrm>
          <a:custGeom>
            <a:avLst/>
            <a:gdLst/>
            <a:ahLst/>
            <a:cxnLst/>
            <a:rect r="r" b="b" t="t" l="l"/>
            <a:pathLst>
              <a:path h="1968971" w="2953456">
                <a:moveTo>
                  <a:pt x="0" y="0"/>
                </a:moveTo>
                <a:lnTo>
                  <a:pt x="2953456" y="0"/>
                </a:lnTo>
                <a:lnTo>
                  <a:pt x="2953456" y="1968971"/>
                </a:lnTo>
                <a:lnTo>
                  <a:pt x="0" y="19689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2960" y="466344"/>
            <a:ext cx="850392" cy="850392"/>
            <a:chOff x="0" y="0"/>
            <a:chExt cx="1133856" cy="113385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33856" cy="1133856"/>
            </a:xfrm>
            <a:custGeom>
              <a:avLst/>
              <a:gdLst/>
              <a:ahLst/>
              <a:cxnLst/>
              <a:rect r="r" b="b" t="t" l="l"/>
              <a:pathLst>
                <a:path h="1133856" w="1133856">
                  <a:moveTo>
                    <a:pt x="0" y="566928"/>
                  </a:moveTo>
                  <a:cubicBezTo>
                    <a:pt x="0" y="253873"/>
                    <a:pt x="253873" y="0"/>
                    <a:pt x="566928" y="0"/>
                  </a:cubicBezTo>
                  <a:cubicBezTo>
                    <a:pt x="879983" y="0"/>
                    <a:pt x="1133856" y="253873"/>
                    <a:pt x="1133856" y="566928"/>
                  </a:cubicBezTo>
                  <a:cubicBezTo>
                    <a:pt x="1133856" y="879983"/>
                    <a:pt x="879983" y="1133856"/>
                    <a:pt x="566928" y="1133856"/>
                  </a:cubicBezTo>
                  <a:cubicBezTo>
                    <a:pt x="253873" y="1133856"/>
                    <a:pt x="0" y="879983"/>
                    <a:pt x="0" y="566928"/>
                  </a:cubicBezTo>
                  <a:close/>
                </a:path>
              </a:pathLst>
            </a:custGeom>
            <a:solidFill>
              <a:srgbClr val="E8703A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822960" y="466344"/>
            <a:ext cx="850392" cy="850392"/>
            <a:chOff x="0" y="0"/>
            <a:chExt cx="1133856" cy="113385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133856" cy="1133856"/>
            </a:xfrm>
            <a:custGeom>
              <a:avLst/>
              <a:gdLst/>
              <a:ahLst/>
              <a:cxnLst/>
              <a:rect r="r" b="b" t="t" l="l"/>
              <a:pathLst>
                <a:path h="1133856" w="1133856">
                  <a:moveTo>
                    <a:pt x="0" y="0"/>
                  </a:moveTo>
                  <a:lnTo>
                    <a:pt x="1133856" y="0"/>
                  </a:lnTo>
                  <a:lnTo>
                    <a:pt x="1133856" y="1133856"/>
                  </a:lnTo>
                  <a:lnTo>
                    <a:pt x="0" y="113385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9525"/>
              <a:ext cx="1133856" cy="114338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960"/>
                </a:lnSpc>
              </a:pPr>
              <a:r>
                <a:rPr lang="en-US" sz="3300" b="true">
                  <a:solidFill>
                    <a:srgbClr val="FFFFFF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3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988820" y="411480"/>
            <a:ext cx="15407183" cy="960120"/>
            <a:chOff x="0" y="0"/>
            <a:chExt cx="20542910" cy="128016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0542910" cy="1280160"/>
            </a:xfrm>
            <a:custGeom>
              <a:avLst/>
              <a:gdLst/>
              <a:ahLst/>
              <a:cxnLst/>
              <a:rect r="r" b="b" t="t" l="l"/>
              <a:pathLst>
                <a:path h="1280160" w="20542910">
                  <a:moveTo>
                    <a:pt x="0" y="0"/>
                  </a:moveTo>
                  <a:lnTo>
                    <a:pt x="20542910" y="0"/>
                  </a:lnTo>
                  <a:lnTo>
                    <a:pt x="20542910" y="1280160"/>
                  </a:lnTo>
                  <a:lnTo>
                    <a:pt x="0" y="12801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62679" r="0" b="-262679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-19050"/>
              <a:ext cx="20542910" cy="129921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400"/>
                </a:lnSpc>
              </a:pPr>
              <a:r>
                <a:rPr lang="en-US" sz="4500" b="true">
                  <a:solidFill>
                    <a:srgbClr val="12333A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Proof That the Problem Is Real</a:t>
              </a: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988820" y="1333500"/>
            <a:ext cx="15407183" cy="4770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Show the field work behind your claim — surveys, visits, interviews, measurements.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813435" y="2116455"/>
            <a:ext cx="8797290" cy="2076450"/>
            <a:chOff x="0" y="0"/>
            <a:chExt cx="11729720" cy="27686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1729720" cy="2768600"/>
            </a:xfrm>
            <a:custGeom>
              <a:avLst/>
              <a:gdLst/>
              <a:ahLst/>
              <a:cxnLst/>
              <a:rect r="r" b="b" t="t" l="l"/>
              <a:pathLst>
                <a:path h="2768600" w="11729720">
                  <a:moveTo>
                    <a:pt x="0" y="147701"/>
                  </a:moveTo>
                  <a:cubicBezTo>
                    <a:pt x="0" y="66167"/>
                    <a:pt x="66167" y="0"/>
                    <a:pt x="147701" y="0"/>
                  </a:cubicBezTo>
                  <a:lnTo>
                    <a:pt x="11582019" y="0"/>
                  </a:lnTo>
                  <a:cubicBezTo>
                    <a:pt x="11663552" y="0"/>
                    <a:pt x="11729720" y="66167"/>
                    <a:pt x="11729720" y="147701"/>
                  </a:cubicBezTo>
                  <a:lnTo>
                    <a:pt x="11729720" y="2620899"/>
                  </a:lnTo>
                  <a:cubicBezTo>
                    <a:pt x="11729720" y="2702433"/>
                    <a:pt x="11663552" y="2768600"/>
                    <a:pt x="11582019" y="2768600"/>
                  </a:cubicBezTo>
                  <a:lnTo>
                    <a:pt x="147701" y="2768600"/>
                  </a:lnTo>
                  <a:cubicBezTo>
                    <a:pt x="66167" y="2768600"/>
                    <a:pt x="0" y="2702433"/>
                    <a:pt x="0" y="2620899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1124712" y="2318004"/>
            <a:ext cx="8174736" cy="411480"/>
            <a:chOff x="0" y="0"/>
            <a:chExt cx="10899648" cy="54864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899648" cy="548640"/>
            </a:xfrm>
            <a:custGeom>
              <a:avLst/>
              <a:gdLst/>
              <a:ahLst/>
              <a:cxnLst/>
              <a:rect r="r" b="b" t="t" l="l"/>
              <a:pathLst>
                <a:path h="548640" w="10899648">
                  <a:moveTo>
                    <a:pt x="0" y="0"/>
                  </a:moveTo>
                  <a:lnTo>
                    <a:pt x="10899648" y="0"/>
                  </a:lnTo>
                  <a:lnTo>
                    <a:pt x="10899648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37102" r="0" b="-337102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47625"/>
              <a:ext cx="10899648" cy="5962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0"/>
                </a:lnSpc>
              </a:pPr>
              <a:r>
                <a:rPr lang="en-US" sz="2100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Who did you speak to?</a:t>
              </a: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1124712" y="2718816"/>
            <a:ext cx="8174736" cy="12451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70"/>
              </a:lnSpc>
            </a:pPr>
            <a:r>
              <a:rPr lang="en-US" sz="1725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Number of people, their occupation, village or town, and when you met them.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813435" y="4379595"/>
            <a:ext cx="8797290" cy="2076450"/>
            <a:chOff x="0" y="0"/>
            <a:chExt cx="11729720" cy="27686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1729720" cy="2768600"/>
            </a:xfrm>
            <a:custGeom>
              <a:avLst/>
              <a:gdLst/>
              <a:ahLst/>
              <a:cxnLst/>
              <a:rect r="r" b="b" t="t" l="l"/>
              <a:pathLst>
                <a:path h="2768600" w="11729720">
                  <a:moveTo>
                    <a:pt x="0" y="147701"/>
                  </a:moveTo>
                  <a:cubicBezTo>
                    <a:pt x="0" y="66167"/>
                    <a:pt x="66167" y="0"/>
                    <a:pt x="147701" y="0"/>
                  </a:cubicBezTo>
                  <a:lnTo>
                    <a:pt x="11582019" y="0"/>
                  </a:lnTo>
                  <a:cubicBezTo>
                    <a:pt x="11663552" y="0"/>
                    <a:pt x="11729720" y="66167"/>
                    <a:pt x="11729720" y="147701"/>
                  </a:cubicBezTo>
                  <a:lnTo>
                    <a:pt x="11729720" y="2620899"/>
                  </a:lnTo>
                  <a:cubicBezTo>
                    <a:pt x="11729720" y="2702433"/>
                    <a:pt x="11663552" y="2768600"/>
                    <a:pt x="11582019" y="2768600"/>
                  </a:cubicBezTo>
                  <a:lnTo>
                    <a:pt x="147701" y="2768600"/>
                  </a:lnTo>
                  <a:cubicBezTo>
                    <a:pt x="66167" y="2768600"/>
                    <a:pt x="0" y="2702433"/>
                    <a:pt x="0" y="2620899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1124712" y="4581144"/>
            <a:ext cx="8174736" cy="411480"/>
            <a:chOff x="0" y="0"/>
            <a:chExt cx="10899648" cy="54864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0899648" cy="548640"/>
            </a:xfrm>
            <a:custGeom>
              <a:avLst/>
              <a:gdLst/>
              <a:ahLst/>
              <a:cxnLst/>
              <a:rect r="r" b="b" t="t" l="l"/>
              <a:pathLst>
                <a:path h="548640" w="10899648">
                  <a:moveTo>
                    <a:pt x="0" y="0"/>
                  </a:moveTo>
                  <a:lnTo>
                    <a:pt x="10899648" y="0"/>
                  </a:lnTo>
                  <a:lnTo>
                    <a:pt x="10899648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37102" r="0" b="-337102"/>
              </a:stretch>
            </a:blip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47625"/>
              <a:ext cx="10899648" cy="5962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0"/>
                </a:lnSpc>
              </a:pPr>
              <a:r>
                <a:rPr lang="en-US" sz="2100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What did they tell you?</a:t>
              </a: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1124712" y="4981956"/>
            <a:ext cx="8174736" cy="12451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70"/>
              </a:lnSpc>
            </a:pPr>
            <a:r>
              <a:rPr lang="en-US" sz="1725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Two or three findings in their words.</a:t>
            </a:r>
          </a:p>
        </p:txBody>
      </p:sp>
      <p:grpSp>
        <p:nvGrpSpPr>
          <p:cNvPr name="Group 23" id="23"/>
          <p:cNvGrpSpPr/>
          <p:nvPr/>
        </p:nvGrpSpPr>
        <p:grpSpPr>
          <a:xfrm rot="0">
            <a:off x="813435" y="6642735"/>
            <a:ext cx="8797290" cy="2076450"/>
            <a:chOff x="0" y="0"/>
            <a:chExt cx="11729720" cy="27686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1729720" cy="2768600"/>
            </a:xfrm>
            <a:custGeom>
              <a:avLst/>
              <a:gdLst/>
              <a:ahLst/>
              <a:cxnLst/>
              <a:rect r="r" b="b" t="t" l="l"/>
              <a:pathLst>
                <a:path h="2768600" w="11729720">
                  <a:moveTo>
                    <a:pt x="0" y="147701"/>
                  </a:moveTo>
                  <a:cubicBezTo>
                    <a:pt x="0" y="66167"/>
                    <a:pt x="66167" y="0"/>
                    <a:pt x="147701" y="0"/>
                  </a:cubicBezTo>
                  <a:lnTo>
                    <a:pt x="11582019" y="0"/>
                  </a:lnTo>
                  <a:cubicBezTo>
                    <a:pt x="11663552" y="0"/>
                    <a:pt x="11729720" y="66167"/>
                    <a:pt x="11729720" y="147701"/>
                  </a:cubicBezTo>
                  <a:lnTo>
                    <a:pt x="11729720" y="2620899"/>
                  </a:lnTo>
                  <a:cubicBezTo>
                    <a:pt x="11729720" y="2702433"/>
                    <a:pt x="11663552" y="2768600"/>
                    <a:pt x="11582019" y="2768600"/>
                  </a:cubicBezTo>
                  <a:lnTo>
                    <a:pt x="147701" y="2768600"/>
                  </a:lnTo>
                  <a:cubicBezTo>
                    <a:pt x="66167" y="2768600"/>
                    <a:pt x="0" y="2702433"/>
                    <a:pt x="0" y="2620899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1124712" y="6844284"/>
            <a:ext cx="8174736" cy="411480"/>
            <a:chOff x="0" y="0"/>
            <a:chExt cx="10899648" cy="54864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10899648" cy="548640"/>
            </a:xfrm>
            <a:custGeom>
              <a:avLst/>
              <a:gdLst/>
              <a:ahLst/>
              <a:cxnLst/>
              <a:rect r="r" b="b" t="t" l="l"/>
              <a:pathLst>
                <a:path h="548640" w="10899648">
                  <a:moveTo>
                    <a:pt x="0" y="0"/>
                  </a:moveTo>
                  <a:lnTo>
                    <a:pt x="10899648" y="0"/>
                  </a:lnTo>
                  <a:lnTo>
                    <a:pt x="10899648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37102" r="0" b="-337102"/>
              </a:stretch>
            </a:blip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47625"/>
              <a:ext cx="10899648" cy="5962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0"/>
                </a:lnSpc>
              </a:pPr>
              <a:r>
                <a:rPr lang="en-US" sz="2100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What surprised you?</a:t>
              </a:r>
            </a:p>
          </p:txBody>
        </p:sp>
      </p:grpSp>
      <p:sp>
        <p:nvSpPr>
          <p:cNvPr name="TextBox 28" id="28"/>
          <p:cNvSpPr txBox="true"/>
          <p:nvPr/>
        </p:nvSpPr>
        <p:spPr>
          <a:xfrm rot="0">
            <a:off x="1124712" y="7245096"/>
            <a:ext cx="8174736" cy="12451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70"/>
              </a:lnSpc>
            </a:pPr>
            <a:r>
              <a:rPr lang="en-US" sz="1725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One finding that changed your thinking about the problem.</a:t>
            </a:r>
          </a:p>
        </p:txBody>
      </p:sp>
      <p:grpSp>
        <p:nvGrpSpPr>
          <p:cNvPr name="Group 29" id="29"/>
          <p:cNvGrpSpPr/>
          <p:nvPr/>
        </p:nvGrpSpPr>
        <p:grpSpPr>
          <a:xfrm rot="0">
            <a:off x="10206514" y="2114074"/>
            <a:ext cx="7269975" cy="6607493"/>
            <a:chOff x="0" y="0"/>
            <a:chExt cx="9693300" cy="880999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9693275" cy="8809990"/>
            </a:xfrm>
            <a:custGeom>
              <a:avLst/>
              <a:gdLst/>
              <a:ahLst/>
              <a:cxnLst/>
              <a:rect r="r" b="b" t="t" l="l"/>
              <a:pathLst>
                <a:path h="8809990" w="9693275">
                  <a:moveTo>
                    <a:pt x="0" y="146812"/>
                  </a:moveTo>
                  <a:cubicBezTo>
                    <a:pt x="0" y="65786"/>
                    <a:pt x="65786" y="0"/>
                    <a:pt x="146812" y="0"/>
                  </a:cubicBezTo>
                  <a:lnTo>
                    <a:pt x="9546463" y="0"/>
                  </a:lnTo>
                  <a:cubicBezTo>
                    <a:pt x="9627616" y="0"/>
                    <a:pt x="9693275" y="65786"/>
                    <a:pt x="9693275" y="146812"/>
                  </a:cubicBezTo>
                  <a:lnTo>
                    <a:pt x="9693275" y="8663178"/>
                  </a:lnTo>
                  <a:cubicBezTo>
                    <a:pt x="9693275" y="8744331"/>
                    <a:pt x="9627489" y="8809990"/>
                    <a:pt x="9546463" y="8809990"/>
                  </a:cubicBezTo>
                  <a:lnTo>
                    <a:pt x="146812" y="8809990"/>
                  </a:lnTo>
                  <a:cubicBezTo>
                    <a:pt x="65786" y="8809990"/>
                    <a:pt x="0" y="8744204"/>
                    <a:pt x="0" y="8663178"/>
                  </a:cubicBezTo>
                  <a:close/>
                </a:path>
              </a:pathLst>
            </a:custGeom>
            <a:solidFill>
              <a:srgbClr val="FFFFFF"/>
            </a:solidFill>
            <a:ln w="23812" cap="sq">
              <a:solidFill>
                <a:srgbClr val="1F6F78"/>
              </a:solidFill>
              <a:prstDash val="dash"/>
              <a:miter/>
            </a:ln>
          </p:spPr>
        </p:sp>
      </p:grpSp>
      <p:grpSp>
        <p:nvGrpSpPr>
          <p:cNvPr name="Group 31" id="31"/>
          <p:cNvGrpSpPr/>
          <p:nvPr/>
        </p:nvGrpSpPr>
        <p:grpSpPr>
          <a:xfrm rot="0">
            <a:off x="10492740" y="2125980"/>
            <a:ext cx="6697523" cy="6583680"/>
            <a:chOff x="0" y="0"/>
            <a:chExt cx="8930030" cy="877824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930030" cy="8778240"/>
            </a:xfrm>
            <a:custGeom>
              <a:avLst/>
              <a:gdLst/>
              <a:ahLst/>
              <a:cxnLst/>
              <a:rect r="r" b="b" t="t" l="l"/>
              <a:pathLst>
                <a:path h="8778240" w="8930030">
                  <a:moveTo>
                    <a:pt x="0" y="0"/>
                  </a:moveTo>
                  <a:lnTo>
                    <a:pt x="8930030" y="0"/>
                  </a:lnTo>
                  <a:lnTo>
                    <a:pt x="8930030" y="8778240"/>
                  </a:lnTo>
                  <a:lnTo>
                    <a:pt x="0" y="87782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6122" t="0" r="-76122" b="0"/>
              </a:stretch>
            </a:blip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38100"/>
              <a:ext cx="8930030" cy="88163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i="true">
                  <a:solidFill>
                    <a:srgbClr val="1F6F78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Paste your survey chart, field photograph,</a:t>
              </a:r>
            </a:p>
            <a:p>
              <a:pPr algn="ctr">
                <a:lnSpc>
                  <a:spcPts val="2160"/>
                </a:lnSpc>
              </a:pPr>
              <a:r>
                <a:rPr lang="en-US" sz="1800" i="true">
                  <a:solidFill>
                    <a:srgbClr val="1F6F78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or interview summary table here</a:t>
              </a: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822960" y="9628632"/>
            <a:ext cx="11658600" cy="411480"/>
            <a:chOff x="0" y="0"/>
            <a:chExt cx="15544800" cy="548640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15544800" cy="548640"/>
            </a:xfrm>
            <a:custGeom>
              <a:avLst/>
              <a:gdLst/>
              <a:ahLst/>
              <a:cxnLst/>
              <a:rect r="r" b="b" t="t" l="l"/>
              <a:pathLst>
                <a:path h="548640" w="15544800">
                  <a:moveTo>
                    <a:pt x="0" y="0"/>
                  </a:moveTo>
                  <a:lnTo>
                    <a:pt x="15544800" y="0"/>
                  </a:lnTo>
                  <a:lnTo>
                    <a:pt x="1554480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502076" r="0" b="-502076"/>
              </a:stretch>
            </a:blipFill>
          </p:spPr>
        </p:sp>
        <p:sp>
          <p:nvSpPr>
            <p:cNvPr name="TextBox 36" id="36"/>
            <p:cNvSpPr txBox="true"/>
            <p:nvPr/>
          </p:nvSpPr>
          <p:spPr>
            <a:xfrm>
              <a:off x="0" y="-28575"/>
              <a:ext cx="15544800" cy="57721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949"/>
                </a:lnSpc>
              </a:pPr>
              <a:r>
                <a:rPr lang="en-US" sz="1624">
                  <a:solidFill>
                    <a:srgbClr val="9AAAAC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Aditya College of Engineering, Madanapalle  |  Innovation &amp; Idea Pitch</a:t>
              </a: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15818663" y="9628632"/>
            <a:ext cx="1645920" cy="411480"/>
            <a:chOff x="0" y="0"/>
            <a:chExt cx="2194560" cy="54864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2194560" cy="548640"/>
            </a:xfrm>
            <a:custGeom>
              <a:avLst/>
              <a:gdLst/>
              <a:ahLst/>
              <a:cxnLst/>
              <a:rect r="r" b="b" t="t" l="l"/>
              <a:pathLst>
                <a:path h="548640" w="2194560">
                  <a:moveTo>
                    <a:pt x="0" y="0"/>
                  </a:moveTo>
                  <a:lnTo>
                    <a:pt x="2194560" y="0"/>
                  </a:lnTo>
                  <a:lnTo>
                    <a:pt x="219456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38100"/>
              <a:ext cx="2194560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709"/>
                </a:lnSpc>
              </a:pPr>
              <a:r>
                <a:rPr lang="en-US" sz="1425">
                  <a:solidFill>
                    <a:srgbClr val="9AAAAC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3 / 10</a:t>
              </a:r>
            </a:p>
          </p:txBody>
        </p:sp>
      </p:grpSp>
      <p:sp>
        <p:nvSpPr>
          <p:cNvPr name="Freeform 40" id="40"/>
          <p:cNvSpPr/>
          <p:nvPr/>
        </p:nvSpPr>
        <p:spPr>
          <a:xfrm flipH="false" flipV="false" rot="0">
            <a:off x="15782572" y="0"/>
            <a:ext cx="2953456" cy="1968971"/>
          </a:xfrm>
          <a:custGeom>
            <a:avLst/>
            <a:gdLst/>
            <a:ahLst/>
            <a:cxnLst/>
            <a:rect r="r" b="b" t="t" l="l"/>
            <a:pathLst>
              <a:path h="1968971" w="2953456">
                <a:moveTo>
                  <a:pt x="0" y="0"/>
                </a:moveTo>
                <a:lnTo>
                  <a:pt x="2953456" y="0"/>
                </a:lnTo>
                <a:lnTo>
                  <a:pt x="2953456" y="1968971"/>
                </a:lnTo>
                <a:lnTo>
                  <a:pt x="0" y="19689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2960" y="466344"/>
            <a:ext cx="850392" cy="850392"/>
            <a:chOff x="0" y="0"/>
            <a:chExt cx="1133856" cy="113385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33856" cy="1133856"/>
            </a:xfrm>
            <a:custGeom>
              <a:avLst/>
              <a:gdLst/>
              <a:ahLst/>
              <a:cxnLst/>
              <a:rect r="r" b="b" t="t" l="l"/>
              <a:pathLst>
                <a:path h="1133856" w="1133856">
                  <a:moveTo>
                    <a:pt x="0" y="566928"/>
                  </a:moveTo>
                  <a:cubicBezTo>
                    <a:pt x="0" y="253873"/>
                    <a:pt x="253873" y="0"/>
                    <a:pt x="566928" y="0"/>
                  </a:cubicBezTo>
                  <a:cubicBezTo>
                    <a:pt x="879983" y="0"/>
                    <a:pt x="1133856" y="253873"/>
                    <a:pt x="1133856" y="566928"/>
                  </a:cubicBezTo>
                  <a:cubicBezTo>
                    <a:pt x="1133856" y="879983"/>
                    <a:pt x="879983" y="1133856"/>
                    <a:pt x="566928" y="1133856"/>
                  </a:cubicBezTo>
                  <a:cubicBezTo>
                    <a:pt x="253873" y="1133856"/>
                    <a:pt x="0" y="879983"/>
                    <a:pt x="0" y="566928"/>
                  </a:cubicBezTo>
                  <a:close/>
                </a:path>
              </a:pathLst>
            </a:custGeom>
            <a:solidFill>
              <a:srgbClr val="E8703A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822960" y="466344"/>
            <a:ext cx="850392" cy="850392"/>
            <a:chOff x="0" y="0"/>
            <a:chExt cx="1133856" cy="113385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133856" cy="1133856"/>
            </a:xfrm>
            <a:custGeom>
              <a:avLst/>
              <a:gdLst/>
              <a:ahLst/>
              <a:cxnLst/>
              <a:rect r="r" b="b" t="t" l="l"/>
              <a:pathLst>
                <a:path h="1133856" w="1133856">
                  <a:moveTo>
                    <a:pt x="0" y="0"/>
                  </a:moveTo>
                  <a:lnTo>
                    <a:pt x="1133856" y="0"/>
                  </a:lnTo>
                  <a:lnTo>
                    <a:pt x="1133856" y="1133856"/>
                  </a:lnTo>
                  <a:lnTo>
                    <a:pt x="0" y="113385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9525"/>
              <a:ext cx="1133856" cy="114338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960"/>
                </a:lnSpc>
              </a:pPr>
              <a:r>
                <a:rPr lang="en-US" sz="3300" b="true">
                  <a:solidFill>
                    <a:srgbClr val="FFFFFF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4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988820" y="411480"/>
            <a:ext cx="15407183" cy="960120"/>
            <a:chOff x="0" y="0"/>
            <a:chExt cx="20542910" cy="128016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0542910" cy="1280160"/>
            </a:xfrm>
            <a:custGeom>
              <a:avLst/>
              <a:gdLst/>
              <a:ahLst/>
              <a:cxnLst/>
              <a:rect r="r" b="b" t="t" l="l"/>
              <a:pathLst>
                <a:path h="1280160" w="20542910">
                  <a:moveTo>
                    <a:pt x="0" y="0"/>
                  </a:moveTo>
                  <a:lnTo>
                    <a:pt x="20542910" y="0"/>
                  </a:lnTo>
                  <a:lnTo>
                    <a:pt x="20542910" y="1280160"/>
                  </a:lnTo>
                  <a:lnTo>
                    <a:pt x="0" y="12801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62679" r="0" b="-262679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-19050"/>
              <a:ext cx="20542910" cy="129921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400"/>
                </a:lnSpc>
              </a:pPr>
              <a:r>
                <a:rPr lang="en-US" sz="4500" b="true">
                  <a:solidFill>
                    <a:srgbClr val="12333A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Our Proposed Solution</a:t>
              </a: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988820" y="1333500"/>
            <a:ext cx="15407183" cy="4770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Explain it so that a person outside your branch understands it in one minute.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813435" y="2116455"/>
            <a:ext cx="7562850" cy="1870710"/>
            <a:chOff x="0" y="0"/>
            <a:chExt cx="10083800" cy="249428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0083800" cy="2494280"/>
            </a:xfrm>
            <a:custGeom>
              <a:avLst/>
              <a:gdLst/>
              <a:ahLst/>
              <a:cxnLst/>
              <a:rect r="r" b="b" t="t" l="l"/>
              <a:pathLst>
                <a:path h="2494280" w="10083800">
                  <a:moveTo>
                    <a:pt x="0" y="147828"/>
                  </a:moveTo>
                  <a:cubicBezTo>
                    <a:pt x="0" y="66167"/>
                    <a:pt x="66167" y="0"/>
                    <a:pt x="147828" y="0"/>
                  </a:cubicBezTo>
                  <a:lnTo>
                    <a:pt x="9935972" y="0"/>
                  </a:lnTo>
                  <a:cubicBezTo>
                    <a:pt x="10017633" y="0"/>
                    <a:pt x="10083800" y="66167"/>
                    <a:pt x="10083800" y="147828"/>
                  </a:cubicBezTo>
                  <a:lnTo>
                    <a:pt x="10083800" y="2346452"/>
                  </a:lnTo>
                  <a:cubicBezTo>
                    <a:pt x="10083800" y="2428113"/>
                    <a:pt x="10017633" y="2494280"/>
                    <a:pt x="9935972" y="2494280"/>
                  </a:cubicBezTo>
                  <a:lnTo>
                    <a:pt x="147828" y="2494280"/>
                  </a:lnTo>
                  <a:cubicBezTo>
                    <a:pt x="66167" y="2494280"/>
                    <a:pt x="0" y="2428113"/>
                    <a:pt x="0" y="2346452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1124712" y="2318004"/>
            <a:ext cx="6940296" cy="411480"/>
            <a:chOff x="0" y="0"/>
            <a:chExt cx="9253728" cy="54864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9253728" cy="548640"/>
            </a:xfrm>
            <a:custGeom>
              <a:avLst/>
              <a:gdLst/>
              <a:ahLst/>
              <a:cxnLst/>
              <a:rect r="r" b="b" t="t" l="l"/>
              <a:pathLst>
                <a:path h="548640" w="9253728">
                  <a:moveTo>
                    <a:pt x="0" y="0"/>
                  </a:moveTo>
                  <a:lnTo>
                    <a:pt x="9253728" y="0"/>
                  </a:lnTo>
                  <a:lnTo>
                    <a:pt x="9253728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8647" r="0" b="-278647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47625"/>
              <a:ext cx="9253728" cy="5962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0"/>
                </a:lnSpc>
              </a:pPr>
              <a:r>
                <a:rPr lang="en-US" sz="2100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What is it?</a:t>
              </a: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1124712" y="2718816"/>
            <a:ext cx="6940296" cy="10393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70"/>
              </a:lnSpc>
            </a:pPr>
            <a:r>
              <a:rPr lang="en-US" sz="1725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A device? An app? A service? A process? Say it in one sentence.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813435" y="4173855"/>
            <a:ext cx="7562850" cy="1870710"/>
            <a:chOff x="0" y="0"/>
            <a:chExt cx="10083800" cy="249428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0083800" cy="2494280"/>
            </a:xfrm>
            <a:custGeom>
              <a:avLst/>
              <a:gdLst/>
              <a:ahLst/>
              <a:cxnLst/>
              <a:rect r="r" b="b" t="t" l="l"/>
              <a:pathLst>
                <a:path h="2494280" w="10083800">
                  <a:moveTo>
                    <a:pt x="0" y="147828"/>
                  </a:moveTo>
                  <a:cubicBezTo>
                    <a:pt x="0" y="66167"/>
                    <a:pt x="66167" y="0"/>
                    <a:pt x="147828" y="0"/>
                  </a:cubicBezTo>
                  <a:lnTo>
                    <a:pt x="9935972" y="0"/>
                  </a:lnTo>
                  <a:cubicBezTo>
                    <a:pt x="10017633" y="0"/>
                    <a:pt x="10083800" y="66167"/>
                    <a:pt x="10083800" y="147828"/>
                  </a:cubicBezTo>
                  <a:lnTo>
                    <a:pt x="10083800" y="2346452"/>
                  </a:lnTo>
                  <a:cubicBezTo>
                    <a:pt x="10083800" y="2428113"/>
                    <a:pt x="10017633" y="2494280"/>
                    <a:pt x="9935972" y="2494280"/>
                  </a:cubicBezTo>
                  <a:lnTo>
                    <a:pt x="147828" y="2494280"/>
                  </a:lnTo>
                  <a:cubicBezTo>
                    <a:pt x="66167" y="2494280"/>
                    <a:pt x="0" y="2428113"/>
                    <a:pt x="0" y="2346452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1124712" y="4375404"/>
            <a:ext cx="6940296" cy="411480"/>
            <a:chOff x="0" y="0"/>
            <a:chExt cx="9253728" cy="54864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9253728" cy="548640"/>
            </a:xfrm>
            <a:custGeom>
              <a:avLst/>
              <a:gdLst/>
              <a:ahLst/>
              <a:cxnLst/>
              <a:rect r="r" b="b" t="t" l="l"/>
              <a:pathLst>
                <a:path h="548640" w="9253728">
                  <a:moveTo>
                    <a:pt x="0" y="0"/>
                  </a:moveTo>
                  <a:lnTo>
                    <a:pt x="9253728" y="0"/>
                  </a:lnTo>
                  <a:lnTo>
                    <a:pt x="9253728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8647" r="0" b="-278647"/>
              </a:stretch>
            </a:blip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47625"/>
              <a:ext cx="9253728" cy="5962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0"/>
                </a:lnSpc>
              </a:pPr>
              <a:r>
                <a:rPr lang="en-US" sz="2100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How does it work?</a:t>
              </a: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1124712" y="4776216"/>
            <a:ext cx="6940296" cy="10393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70"/>
              </a:lnSpc>
            </a:pPr>
            <a:r>
              <a:rPr lang="en-US" sz="1725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The three main steps, in order.</a:t>
            </a:r>
          </a:p>
        </p:txBody>
      </p:sp>
      <p:grpSp>
        <p:nvGrpSpPr>
          <p:cNvPr name="Group 23" id="23"/>
          <p:cNvGrpSpPr/>
          <p:nvPr/>
        </p:nvGrpSpPr>
        <p:grpSpPr>
          <a:xfrm rot="0">
            <a:off x="813435" y="6231255"/>
            <a:ext cx="7562850" cy="2487930"/>
            <a:chOff x="0" y="0"/>
            <a:chExt cx="10083800" cy="331724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0083800" cy="3317240"/>
            </a:xfrm>
            <a:custGeom>
              <a:avLst/>
              <a:gdLst/>
              <a:ahLst/>
              <a:cxnLst/>
              <a:rect r="r" b="b" t="t" l="l"/>
              <a:pathLst>
                <a:path h="3317240" w="10083800">
                  <a:moveTo>
                    <a:pt x="0" y="147447"/>
                  </a:moveTo>
                  <a:cubicBezTo>
                    <a:pt x="0" y="66040"/>
                    <a:pt x="66040" y="0"/>
                    <a:pt x="147447" y="0"/>
                  </a:cubicBezTo>
                  <a:lnTo>
                    <a:pt x="9936353" y="0"/>
                  </a:lnTo>
                  <a:cubicBezTo>
                    <a:pt x="10017760" y="0"/>
                    <a:pt x="10083800" y="66040"/>
                    <a:pt x="10083800" y="147447"/>
                  </a:cubicBezTo>
                  <a:lnTo>
                    <a:pt x="10083800" y="3169793"/>
                  </a:lnTo>
                  <a:cubicBezTo>
                    <a:pt x="10083800" y="3251200"/>
                    <a:pt x="10017760" y="3317240"/>
                    <a:pt x="9936353" y="3317240"/>
                  </a:cubicBezTo>
                  <a:lnTo>
                    <a:pt x="147447" y="3317240"/>
                  </a:lnTo>
                  <a:cubicBezTo>
                    <a:pt x="66040" y="3317240"/>
                    <a:pt x="0" y="3251200"/>
                    <a:pt x="0" y="3169793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1124712" y="6432804"/>
            <a:ext cx="6940296" cy="411480"/>
            <a:chOff x="0" y="0"/>
            <a:chExt cx="9253728" cy="54864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9253728" cy="548640"/>
            </a:xfrm>
            <a:custGeom>
              <a:avLst/>
              <a:gdLst/>
              <a:ahLst/>
              <a:cxnLst/>
              <a:rect r="r" b="b" t="t" l="l"/>
              <a:pathLst>
                <a:path h="548640" w="9253728">
                  <a:moveTo>
                    <a:pt x="0" y="0"/>
                  </a:moveTo>
                  <a:lnTo>
                    <a:pt x="9253728" y="0"/>
                  </a:lnTo>
                  <a:lnTo>
                    <a:pt x="9253728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8647" r="0" b="-278647"/>
              </a:stretch>
            </a:blip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47625"/>
              <a:ext cx="9253728" cy="5962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0"/>
                </a:lnSpc>
              </a:pPr>
              <a:r>
                <a:rPr lang="en-US" sz="2100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What does the user actually do?</a:t>
              </a:r>
            </a:p>
          </p:txBody>
        </p:sp>
      </p:grpSp>
      <p:sp>
        <p:nvSpPr>
          <p:cNvPr name="TextBox 28" id="28"/>
          <p:cNvSpPr txBox="true"/>
          <p:nvPr/>
        </p:nvSpPr>
        <p:spPr>
          <a:xfrm rot="0">
            <a:off x="1124712" y="6833616"/>
            <a:ext cx="6940296" cy="1656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70"/>
              </a:lnSpc>
            </a:pPr>
            <a:r>
              <a:rPr lang="en-US" sz="1725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Describe one full cycle of use, from start to finish.</a:t>
            </a:r>
          </a:p>
        </p:txBody>
      </p:sp>
      <p:grpSp>
        <p:nvGrpSpPr>
          <p:cNvPr name="Group 29" id="29"/>
          <p:cNvGrpSpPr/>
          <p:nvPr/>
        </p:nvGrpSpPr>
        <p:grpSpPr>
          <a:xfrm rot="0">
            <a:off x="8903494" y="2114074"/>
            <a:ext cx="8572995" cy="6607493"/>
            <a:chOff x="0" y="0"/>
            <a:chExt cx="11430660" cy="880999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11430635" cy="8809990"/>
            </a:xfrm>
            <a:custGeom>
              <a:avLst/>
              <a:gdLst/>
              <a:ahLst/>
              <a:cxnLst/>
              <a:rect r="r" b="b" t="t" l="l"/>
              <a:pathLst>
                <a:path h="8809990" w="11430635">
                  <a:moveTo>
                    <a:pt x="0" y="146812"/>
                  </a:moveTo>
                  <a:cubicBezTo>
                    <a:pt x="0" y="65786"/>
                    <a:pt x="65786" y="0"/>
                    <a:pt x="146812" y="0"/>
                  </a:cubicBezTo>
                  <a:lnTo>
                    <a:pt x="11283823" y="0"/>
                  </a:lnTo>
                  <a:cubicBezTo>
                    <a:pt x="11364976" y="0"/>
                    <a:pt x="11430635" y="65786"/>
                    <a:pt x="11430635" y="146812"/>
                  </a:cubicBezTo>
                  <a:lnTo>
                    <a:pt x="11430635" y="8663178"/>
                  </a:lnTo>
                  <a:cubicBezTo>
                    <a:pt x="11430635" y="8744331"/>
                    <a:pt x="11364849" y="8809990"/>
                    <a:pt x="11283823" y="8809990"/>
                  </a:cubicBezTo>
                  <a:lnTo>
                    <a:pt x="146812" y="8809990"/>
                  </a:lnTo>
                  <a:cubicBezTo>
                    <a:pt x="65786" y="8809990"/>
                    <a:pt x="0" y="8744204"/>
                    <a:pt x="0" y="8663178"/>
                  </a:cubicBezTo>
                  <a:close/>
                </a:path>
              </a:pathLst>
            </a:custGeom>
            <a:solidFill>
              <a:srgbClr val="FFFFFF"/>
            </a:solidFill>
            <a:ln w="23812" cap="sq">
              <a:solidFill>
                <a:srgbClr val="1F6F78"/>
              </a:solidFill>
              <a:prstDash val="dash"/>
              <a:miter/>
            </a:ln>
          </p:spPr>
        </p:sp>
      </p:grpSp>
      <p:grpSp>
        <p:nvGrpSpPr>
          <p:cNvPr name="Group 31" id="31"/>
          <p:cNvGrpSpPr/>
          <p:nvPr/>
        </p:nvGrpSpPr>
        <p:grpSpPr>
          <a:xfrm rot="0">
            <a:off x="9189720" y="2125980"/>
            <a:ext cx="8000543" cy="6583680"/>
            <a:chOff x="0" y="0"/>
            <a:chExt cx="10667390" cy="877824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10667390" cy="8778240"/>
            </a:xfrm>
            <a:custGeom>
              <a:avLst/>
              <a:gdLst/>
              <a:ahLst/>
              <a:cxnLst/>
              <a:rect r="r" b="b" t="t" l="l"/>
              <a:pathLst>
                <a:path h="8778240" w="10667390">
                  <a:moveTo>
                    <a:pt x="0" y="0"/>
                  </a:moveTo>
                  <a:lnTo>
                    <a:pt x="10667390" y="0"/>
                  </a:lnTo>
                  <a:lnTo>
                    <a:pt x="10667390" y="8778240"/>
                  </a:lnTo>
                  <a:lnTo>
                    <a:pt x="0" y="87782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55581" t="0" r="-55581" b="0"/>
              </a:stretch>
            </a:blip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38100"/>
              <a:ext cx="10667390" cy="88163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i="true">
                  <a:solidFill>
                    <a:srgbClr val="1F6F78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Block diagram, sketch or</a:t>
              </a:r>
            </a:p>
            <a:p>
              <a:pPr algn="ctr">
                <a:lnSpc>
                  <a:spcPts val="2160"/>
                </a:lnSpc>
              </a:pPr>
              <a:r>
                <a:rPr lang="en-US" sz="1800" i="true">
                  <a:solidFill>
                    <a:srgbClr val="1F6F78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screen mock-up of your solution</a:t>
              </a:r>
            </a:p>
            <a:p>
              <a:pPr algn="ctr">
                <a:lnSpc>
                  <a:spcPts val="2160"/>
                </a:lnSpc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822960" y="9628632"/>
            <a:ext cx="11658600" cy="411480"/>
            <a:chOff x="0" y="0"/>
            <a:chExt cx="15544800" cy="548640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15544800" cy="548640"/>
            </a:xfrm>
            <a:custGeom>
              <a:avLst/>
              <a:gdLst/>
              <a:ahLst/>
              <a:cxnLst/>
              <a:rect r="r" b="b" t="t" l="l"/>
              <a:pathLst>
                <a:path h="548640" w="15544800">
                  <a:moveTo>
                    <a:pt x="0" y="0"/>
                  </a:moveTo>
                  <a:lnTo>
                    <a:pt x="15544800" y="0"/>
                  </a:lnTo>
                  <a:lnTo>
                    <a:pt x="1554480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502076" r="0" b="-502076"/>
              </a:stretch>
            </a:blipFill>
          </p:spPr>
        </p:sp>
        <p:sp>
          <p:nvSpPr>
            <p:cNvPr name="TextBox 36" id="36"/>
            <p:cNvSpPr txBox="true"/>
            <p:nvPr/>
          </p:nvSpPr>
          <p:spPr>
            <a:xfrm>
              <a:off x="0" y="-28575"/>
              <a:ext cx="15544800" cy="57721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949"/>
                </a:lnSpc>
              </a:pPr>
              <a:r>
                <a:rPr lang="en-US" sz="1624">
                  <a:solidFill>
                    <a:srgbClr val="9AAAAC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Aditya College of Engineering, Madanapalle  |  Innovation &amp; Idea Pitch</a:t>
              </a: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15818663" y="9628632"/>
            <a:ext cx="1645920" cy="411480"/>
            <a:chOff x="0" y="0"/>
            <a:chExt cx="2194560" cy="54864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2194560" cy="548640"/>
            </a:xfrm>
            <a:custGeom>
              <a:avLst/>
              <a:gdLst/>
              <a:ahLst/>
              <a:cxnLst/>
              <a:rect r="r" b="b" t="t" l="l"/>
              <a:pathLst>
                <a:path h="548640" w="2194560">
                  <a:moveTo>
                    <a:pt x="0" y="0"/>
                  </a:moveTo>
                  <a:lnTo>
                    <a:pt x="2194560" y="0"/>
                  </a:lnTo>
                  <a:lnTo>
                    <a:pt x="219456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38100"/>
              <a:ext cx="2194560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709"/>
                </a:lnSpc>
              </a:pPr>
              <a:r>
                <a:rPr lang="en-US" sz="1425">
                  <a:solidFill>
                    <a:srgbClr val="9AAAAC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4 / 10</a:t>
              </a:r>
            </a:p>
          </p:txBody>
        </p:sp>
      </p:grpSp>
      <p:sp>
        <p:nvSpPr>
          <p:cNvPr name="Freeform 40" id="40"/>
          <p:cNvSpPr/>
          <p:nvPr/>
        </p:nvSpPr>
        <p:spPr>
          <a:xfrm flipH="false" flipV="false" rot="0">
            <a:off x="15782572" y="0"/>
            <a:ext cx="2953456" cy="1968971"/>
          </a:xfrm>
          <a:custGeom>
            <a:avLst/>
            <a:gdLst/>
            <a:ahLst/>
            <a:cxnLst/>
            <a:rect r="r" b="b" t="t" l="l"/>
            <a:pathLst>
              <a:path h="1968971" w="2953456">
                <a:moveTo>
                  <a:pt x="0" y="0"/>
                </a:moveTo>
                <a:lnTo>
                  <a:pt x="2953456" y="0"/>
                </a:lnTo>
                <a:lnTo>
                  <a:pt x="2953456" y="1968971"/>
                </a:lnTo>
                <a:lnTo>
                  <a:pt x="0" y="19689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2960" y="466344"/>
            <a:ext cx="850392" cy="850392"/>
            <a:chOff x="0" y="0"/>
            <a:chExt cx="1133856" cy="113385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33856" cy="1133856"/>
            </a:xfrm>
            <a:custGeom>
              <a:avLst/>
              <a:gdLst/>
              <a:ahLst/>
              <a:cxnLst/>
              <a:rect r="r" b="b" t="t" l="l"/>
              <a:pathLst>
                <a:path h="1133856" w="1133856">
                  <a:moveTo>
                    <a:pt x="0" y="566928"/>
                  </a:moveTo>
                  <a:cubicBezTo>
                    <a:pt x="0" y="253873"/>
                    <a:pt x="253873" y="0"/>
                    <a:pt x="566928" y="0"/>
                  </a:cubicBezTo>
                  <a:cubicBezTo>
                    <a:pt x="879983" y="0"/>
                    <a:pt x="1133856" y="253873"/>
                    <a:pt x="1133856" y="566928"/>
                  </a:cubicBezTo>
                  <a:cubicBezTo>
                    <a:pt x="1133856" y="879983"/>
                    <a:pt x="879983" y="1133856"/>
                    <a:pt x="566928" y="1133856"/>
                  </a:cubicBezTo>
                  <a:cubicBezTo>
                    <a:pt x="253873" y="1133856"/>
                    <a:pt x="0" y="879983"/>
                    <a:pt x="0" y="566928"/>
                  </a:cubicBezTo>
                  <a:close/>
                </a:path>
              </a:pathLst>
            </a:custGeom>
            <a:solidFill>
              <a:srgbClr val="E8703A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822960" y="466344"/>
            <a:ext cx="850392" cy="850392"/>
            <a:chOff x="0" y="0"/>
            <a:chExt cx="1133856" cy="113385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133856" cy="1133856"/>
            </a:xfrm>
            <a:custGeom>
              <a:avLst/>
              <a:gdLst/>
              <a:ahLst/>
              <a:cxnLst/>
              <a:rect r="r" b="b" t="t" l="l"/>
              <a:pathLst>
                <a:path h="1133856" w="1133856">
                  <a:moveTo>
                    <a:pt x="0" y="0"/>
                  </a:moveTo>
                  <a:lnTo>
                    <a:pt x="1133856" y="0"/>
                  </a:lnTo>
                  <a:lnTo>
                    <a:pt x="1133856" y="1133856"/>
                  </a:lnTo>
                  <a:lnTo>
                    <a:pt x="0" y="113385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9525"/>
              <a:ext cx="1133856" cy="114338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960"/>
                </a:lnSpc>
              </a:pPr>
              <a:r>
                <a:rPr lang="en-US" sz="3300" b="true">
                  <a:solidFill>
                    <a:srgbClr val="FFFFFF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5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988820" y="411480"/>
            <a:ext cx="15407183" cy="960120"/>
            <a:chOff x="0" y="0"/>
            <a:chExt cx="20542910" cy="128016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0542910" cy="1280160"/>
            </a:xfrm>
            <a:custGeom>
              <a:avLst/>
              <a:gdLst/>
              <a:ahLst/>
              <a:cxnLst/>
              <a:rect r="r" b="b" t="t" l="l"/>
              <a:pathLst>
                <a:path h="1280160" w="20542910">
                  <a:moveTo>
                    <a:pt x="0" y="0"/>
                  </a:moveTo>
                  <a:lnTo>
                    <a:pt x="20542910" y="0"/>
                  </a:lnTo>
                  <a:lnTo>
                    <a:pt x="20542910" y="1280160"/>
                  </a:lnTo>
                  <a:lnTo>
                    <a:pt x="0" y="12801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62679" r="0" b="-262679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-19050"/>
              <a:ext cx="20542910" cy="129921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400"/>
                </a:lnSpc>
              </a:pPr>
              <a:r>
                <a:rPr lang="en-US" sz="4500" b="true">
                  <a:solidFill>
                    <a:srgbClr val="12333A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How We Differ From What Exists</a:t>
              </a: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988820" y="1333500"/>
            <a:ext cx="15407183" cy="4770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Fill every cell. An empty comparison tells the judges you have not searched the market.</a:t>
            </a:r>
          </a:p>
        </p:txBody>
      </p:sp>
      <p:graphicFrame>
        <p:nvGraphicFramePr>
          <p:cNvPr name="Table 11" id="11"/>
          <p:cNvGraphicFramePr>
            <a:graphicFrameLocks noGrp="true"/>
          </p:cNvGraphicFramePr>
          <p:nvPr/>
        </p:nvGraphicFramePr>
        <p:xfrm>
          <a:off x="822960" y="2194560"/>
          <a:ext cx="16592550" cy="5181600"/>
        </p:xfrm>
        <a:graphic>
          <a:graphicData uri="http://schemas.openxmlformats.org/drawingml/2006/table">
            <a:tbl>
              <a:tblPr/>
              <a:tblGrid>
                <a:gridCol w="4104084"/>
                <a:gridCol w="4171858"/>
                <a:gridCol w="4158304"/>
                <a:gridCol w="4158304"/>
              </a:tblGrid>
              <a:tr h="697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40"/>
                        </a:lnSpc>
                        <a:defRPr/>
                      </a:pPr>
                      <a:r>
                        <a:rPr lang="en-US" sz="1950" b="true">
                          <a:solidFill>
                            <a:srgbClr val="FFFFFF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Parameter</a:t>
                      </a:r>
                      <a:endParaRPr lang="en-US" sz="1100"/>
                    </a:p>
                  </a:txBody>
                  <a:tcPr marL="101600" marR="101600" marT="101600" marB="101600" anchor="ctr">
                    <a:lnL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333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40"/>
                        </a:lnSpc>
                        <a:defRPr/>
                      </a:pPr>
                      <a:r>
                        <a:rPr lang="en-US" sz="1950" b="true">
                          <a:solidFill>
                            <a:srgbClr val="FFFFFF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Our solution</a:t>
                      </a:r>
                      <a:endParaRPr lang="en-US" sz="1100"/>
                    </a:p>
                  </a:txBody>
                  <a:tcPr marL="101600" marR="101600" marT="101600" marB="101600" anchor="ctr">
                    <a:lnL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703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40"/>
                        </a:lnSpc>
                        <a:defRPr/>
                      </a:pPr>
                      <a:r>
                        <a:rPr lang="en-US" sz="1950" b="true">
                          <a:solidFill>
                            <a:srgbClr val="FFFFFF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Existing option 1</a:t>
                      </a:r>
                      <a:endParaRPr lang="en-US" sz="1100"/>
                    </a:p>
                  </a:txBody>
                  <a:tcPr marL="101600" marR="101600" marT="101600" marB="101600" anchor="ctr">
                    <a:lnL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333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40"/>
                        </a:lnSpc>
                        <a:defRPr/>
                      </a:pPr>
                      <a:r>
                        <a:rPr lang="en-US" sz="1950" b="true">
                          <a:solidFill>
                            <a:srgbClr val="FFFFFF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Existing option 2</a:t>
                      </a:r>
                      <a:endParaRPr lang="en-US" sz="1100"/>
                    </a:p>
                  </a:txBody>
                  <a:tcPr marL="101600" marR="101600" marT="101600" marB="101600" anchor="ctr">
                    <a:lnL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333A"/>
                    </a:solidFill>
                  </a:tcPr>
                </a:tc>
              </a:tr>
              <a:tr h="1120942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250"/>
                        </a:lnSpc>
                        <a:defRPr/>
                      </a:pPr>
                      <a:r>
                        <a:rPr lang="en-US" sz="1875" b="true">
                          <a:solidFill>
                            <a:srgbClr val="1F6F78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Name of product / method</a:t>
                      </a:r>
                      <a:endParaRPr lang="en-US" sz="1100"/>
                    </a:p>
                  </a:txBody>
                  <a:tcPr marL="101600" marR="101600" marT="101600" marB="101600" anchor="ctr">
                    <a:lnL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7F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01600" marR="101600" marT="101600" marB="101600" anchor="ctr">
                    <a:lnL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01600" marR="101600" marT="101600" marB="101600" anchor="ctr">
                    <a:lnL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01600" marR="101600" marT="101600" marB="101600" anchor="ctr">
                    <a:lnL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20942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250"/>
                        </a:lnSpc>
                        <a:defRPr/>
                      </a:pPr>
                      <a:r>
                        <a:rPr lang="en-US" sz="1875" b="true">
                          <a:solidFill>
                            <a:srgbClr val="1F6F78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Cost to the user</a:t>
                      </a:r>
                      <a:endParaRPr lang="en-US" sz="1100"/>
                    </a:p>
                  </a:txBody>
                  <a:tcPr marL="101600" marR="101600" marT="101600" marB="101600" anchor="ctr">
                    <a:lnL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7F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01600" marR="101600" marT="101600" marB="101600" anchor="ctr">
                    <a:lnL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01600" marR="101600" marT="101600" marB="101600" anchor="ctr">
                    <a:lnL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01600" marR="101600" marT="101600" marB="101600" anchor="ctr">
                    <a:lnL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20942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250"/>
                        </a:lnSpc>
                        <a:defRPr/>
                      </a:pPr>
                      <a:r>
                        <a:rPr lang="en-US" sz="1875" b="true">
                          <a:solidFill>
                            <a:srgbClr val="1F6F78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Main limitation</a:t>
                      </a:r>
                      <a:endParaRPr lang="en-US" sz="1100"/>
                    </a:p>
                  </a:txBody>
                  <a:tcPr marL="101600" marR="101600" marT="101600" marB="101600" anchor="ctr">
                    <a:lnL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7F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01600" marR="101600" marT="101600" marB="101600" anchor="ctr">
                    <a:lnL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01600" marR="101600" marT="101600" marB="101600" anchor="ctr">
                    <a:lnL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01600" marR="101600" marT="101600" marB="101600" anchor="ctr">
                    <a:lnL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20942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250"/>
                        </a:lnSpc>
                        <a:defRPr/>
                      </a:pPr>
                      <a:r>
                        <a:rPr lang="en-US" sz="1875" b="true">
                          <a:solidFill>
                            <a:srgbClr val="1F6F78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Ease of use in the field</a:t>
                      </a:r>
                      <a:endParaRPr lang="en-US" sz="1100"/>
                    </a:p>
                  </a:txBody>
                  <a:tcPr marL="101600" marR="101600" marT="101600" marB="101600" anchor="ctr">
                    <a:lnL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7F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01600" marR="101600" marT="101600" marB="101600" anchor="ctr">
                    <a:lnL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01600" marR="101600" marT="101600" marB="101600" anchor="ctr">
                    <a:lnL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01600" marR="101600" marT="101600" marB="101600" anchor="ctr">
                    <a:lnL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D2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pSp>
        <p:nvGrpSpPr>
          <p:cNvPr name="Group 12" id="12"/>
          <p:cNvGrpSpPr/>
          <p:nvPr/>
        </p:nvGrpSpPr>
        <p:grpSpPr>
          <a:xfrm rot="0">
            <a:off x="822960" y="7680960"/>
            <a:ext cx="16641623" cy="685800"/>
            <a:chOff x="0" y="0"/>
            <a:chExt cx="22188830" cy="9144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2188830" cy="914400"/>
            </a:xfrm>
            <a:custGeom>
              <a:avLst/>
              <a:gdLst/>
              <a:ahLst/>
              <a:cxnLst/>
              <a:rect r="r" b="b" t="t" l="l"/>
              <a:pathLst>
                <a:path h="914400" w="22188830">
                  <a:moveTo>
                    <a:pt x="0" y="0"/>
                  </a:moveTo>
                  <a:lnTo>
                    <a:pt x="22188830" y="0"/>
                  </a:lnTo>
                  <a:lnTo>
                    <a:pt x="22188830" y="914400"/>
                  </a:lnTo>
                  <a:lnTo>
                    <a:pt x="0" y="9144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22823" r="0" b="-422823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47625"/>
              <a:ext cx="22188830" cy="9620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340"/>
                </a:lnSpc>
              </a:pPr>
              <a:r>
                <a:rPr lang="en-US" sz="1950" b="true">
                  <a:solidFill>
                    <a:srgbClr val="12333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In one sentence: the one thing we do that none of the above can do is _______________________________.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822960" y="9628632"/>
            <a:ext cx="11658600" cy="411480"/>
            <a:chOff x="0" y="0"/>
            <a:chExt cx="15544800" cy="54864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5544800" cy="548640"/>
            </a:xfrm>
            <a:custGeom>
              <a:avLst/>
              <a:gdLst/>
              <a:ahLst/>
              <a:cxnLst/>
              <a:rect r="r" b="b" t="t" l="l"/>
              <a:pathLst>
                <a:path h="548640" w="15544800">
                  <a:moveTo>
                    <a:pt x="0" y="0"/>
                  </a:moveTo>
                  <a:lnTo>
                    <a:pt x="15544800" y="0"/>
                  </a:lnTo>
                  <a:lnTo>
                    <a:pt x="1554480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502076" r="0" b="-502076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28575"/>
              <a:ext cx="15544800" cy="57721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949"/>
                </a:lnSpc>
              </a:pPr>
              <a:r>
                <a:rPr lang="en-US" sz="1624">
                  <a:solidFill>
                    <a:srgbClr val="9AAAAC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Aditya College of Engineering, Madanapalle  |  Innovation &amp; Idea Pitch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5818663" y="9628632"/>
            <a:ext cx="1645920" cy="411480"/>
            <a:chOff x="0" y="0"/>
            <a:chExt cx="2194560" cy="54864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94560" cy="548640"/>
            </a:xfrm>
            <a:custGeom>
              <a:avLst/>
              <a:gdLst/>
              <a:ahLst/>
              <a:cxnLst/>
              <a:rect r="r" b="b" t="t" l="l"/>
              <a:pathLst>
                <a:path h="548640" w="2194560">
                  <a:moveTo>
                    <a:pt x="0" y="0"/>
                  </a:moveTo>
                  <a:lnTo>
                    <a:pt x="2194560" y="0"/>
                  </a:lnTo>
                  <a:lnTo>
                    <a:pt x="219456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2194560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709"/>
                </a:lnSpc>
              </a:pPr>
              <a:r>
                <a:rPr lang="en-US" sz="1425">
                  <a:solidFill>
                    <a:srgbClr val="9AAAAC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5 / 10</a:t>
              </a:r>
            </a:p>
          </p:txBody>
        </p:sp>
      </p:grpSp>
      <p:sp>
        <p:nvSpPr>
          <p:cNvPr name="Freeform 21" id="21"/>
          <p:cNvSpPr/>
          <p:nvPr/>
        </p:nvSpPr>
        <p:spPr>
          <a:xfrm flipH="false" flipV="false" rot="0">
            <a:off x="15782572" y="0"/>
            <a:ext cx="2953456" cy="1968971"/>
          </a:xfrm>
          <a:custGeom>
            <a:avLst/>
            <a:gdLst/>
            <a:ahLst/>
            <a:cxnLst/>
            <a:rect r="r" b="b" t="t" l="l"/>
            <a:pathLst>
              <a:path h="1968971" w="2953456">
                <a:moveTo>
                  <a:pt x="0" y="0"/>
                </a:moveTo>
                <a:lnTo>
                  <a:pt x="2953456" y="0"/>
                </a:lnTo>
                <a:lnTo>
                  <a:pt x="2953456" y="1968971"/>
                </a:lnTo>
                <a:lnTo>
                  <a:pt x="0" y="19689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2960" y="466344"/>
            <a:ext cx="850392" cy="850392"/>
            <a:chOff x="0" y="0"/>
            <a:chExt cx="1133856" cy="113385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33856" cy="1133856"/>
            </a:xfrm>
            <a:custGeom>
              <a:avLst/>
              <a:gdLst/>
              <a:ahLst/>
              <a:cxnLst/>
              <a:rect r="r" b="b" t="t" l="l"/>
              <a:pathLst>
                <a:path h="1133856" w="1133856">
                  <a:moveTo>
                    <a:pt x="0" y="566928"/>
                  </a:moveTo>
                  <a:cubicBezTo>
                    <a:pt x="0" y="253873"/>
                    <a:pt x="253873" y="0"/>
                    <a:pt x="566928" y="0"/>
                  </a:cubicBezTo>
                  <a:cubicBezTo>
                    <a:pt x="879983" y="0"/>
                    <a:pt x="1133856" y="253873"/>
                    <a:pt x="1133856" y="566928"/>
                  </a:cubicBezTo>
                  <a:cubicBezTo>
                    <a:pt x="1133856" y="879983"/>
                    <a:pt x="879983" y="1133856"/>
                    <a:pt x="566928" y="1133856"/>
                  </a:cubicBezTo>
                  <a:cubicBezTo>
                    <a:pt x="253873" y="1133856"/>
                    <a:pt x="0" y="879983"/>
                    <a:pt x="0" y="566928"/>
                  </a:cubicBezTo>
                  <a:close/>
                </a:path>
              </a:pathLst>
            </a:custGeom>
            <a:solidFill>
              <a:srgbClr val="E8703A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822960" y="466344"/>
            <a:ext cx="850392" cy="850392"/>
            <a:chOff x="0" y="0"/>
            <a:chExt cx="1133856" cy="113385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133856" cy="1133856"/>
            </a:xfrm>
            <a:custGeom>
              <a:avLst/>
              <a:gdLst/>
              <a:ahLst/>
              <a:cxnLst/>
              <a:rect r="r" b="b" t="t" l="l"/>
              <a:pathLst>
                <a:path h="1133856" w="1133856">
                  <a:moveTo>
                    <a:pt x="0" y="0"/>
                  </a:moveTo>
                  <a:lnTo>
                    <a:pt x="1133856" y="0"/>
                  </a:lnTo>
                  <a:lnTo>
                    <a:pt x="1133856" y="1133856"/>
                  </a:lnTo>
                  <a:lnTo>
                    <a:pt x="0" y="113385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9525"/>
              <a:ext cx="1133856" cy="114338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960"/>
                </a:lnSpc>
              </a:pPr>
              <a:r>
                <a:rPr lang="en-US" sz="3300" b="true">
                  <a:solidFill>
                    <a:srgbClr val="FFFFFF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6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988820" y="411480"/>
            <a:ext cx="15407183" cy="960120"/>
            <a:chOff x="0" y="0"/>
            <a:chExt cx="20542910" cy="128016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0542910" cy="1280160"/>
            </a:xfrm>
            <a:custGeom>
              <a:avLst/>
              <a:gdLst/>
              <a:ahLst/>
              <a:cxnLst/>
              <a:rect r="r" b="b" t="t" l="l"/>
              <a:pathLst>
                <a:path h="1280160" w="20542910">
                  <a:moveTo>
                    <a:pt x="0" y="0"/>
                  </a:moveTo>
                  <a:lnTo>
                    <a:pt x="20542910" y="0"/>
                  </a:lnTo>
                  <a:lnTo>
                    <a:pt x="20542910" y="1280160"/>
                  </a:lnTo>
                  <a:lnTo>
                    <a:pt x="0" y="12801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62679" r="0" b="-262679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-19050"/>
              <a:ext cx="20542910" cy="129921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400"/>
                </a:lnSpc>
              </a:pPr>
              <a:r>
                <a:rPr lang="en-US" sz="4500" b="true">
                  <a:solidFill>
                    <a:srgbClr val="12333A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Prototype and Technology</a:t>
              </a: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988820" y="1333500"/>
            <a:ext cx="15407183" cy="4770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Show what you have actually built so far — and highlight your current stage in the row below.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811054" y="2114074"/>
            <a:ext cx="7704772" cy="3521392"/>
            <a:chOff x="0" y="0"/>
            <a:chExt cx="10273030" cy="469519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0273030" cy="4695190"/>
            </a:xfrm>
            <a:custGeom>
              <a:avLst/>
              <a:gdLst/>
              <a:ahLst/>
              <a:cxnLst/>
              <a:rect r="r" b="b" t="t" l="l"/>
              <a:pathLst>
                <a:path h="4695190" w="10273030">
                  <a:moveTo>
                    <a:pt x="0" y="147320"/>
                  </a:moveTo>
                  <a:cubicBezTo>
                    <a:pt x="0" y="65913"/>
                    <a:pt x="65913" y="0"/>
                    <a:pt x="147320" y="0"/>
                  </a:cubicBezTo>
                  <a:lnTo>
                    <a:pt x="10125710" y="0"/>
                  </a:lnTo>
                  <a:cubicBezTo>
                    <a:pt x="10207117" y="0"/>
                    <a:pt x="10273030" y="65913"/>
                    <a:pt x="10273030" y="147320"/>
                  </a:cubicBezTo>
                  <a:lnTo>
                    <a:pt x="10273030" y="4547870"/>
                  </a:lnTo>
                  <a:cubicBezTo>
                    <a:pt x="10273030" y="4629277"/>
                    <a:pt x="10207117" y="4695190"/>
                    <a:pt x="10125710" y="4695190"/>
                  </a:cubicBezTo>
                  <a:lnTo>
                    <a:pt x="147320" y="4695190"/>
                  </a:lnTo>
                  <a:cubicBezTo>
                    <a:pt x="65913" y="4695190"/>
                    <a:pt x="0" y="4629277"/>
                    <a:pt x="0" y="4547870"/>
                  </a:cubicBezTo>
                  <a:close/>
                </a:path>
              </a:pathLst>
            </a:custGeom>
            <a:solidFill>
              <a:srgbClr val="FFFFFF"/>
            </a:solidFill>
            <a:ln w="23812" cap="sq">
              <a:solidFill>
                <a:srgbClr val="1F6F78"/>
              </a:solidFill>
              <a:prstDash val="dash"/>
              <a:miter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1097280" y="2125980"/>
            <a:ext cx="7132320" cy="3497580"/>
            <a:chOff x="0" y="0"/>
            <a:chExt cx="9509760" cy="466344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9509760" cy="4663440"/>
            </a:xfrm>
            <a:custGeom>
              <a:avLst/>
              <a:gdLst/>
              <a:ahLst/>
              <a:cxnLst/>
              <a:rect r="r" b="b" t="t" l="l"/>
              <a:pathLst>
                <a:path h="4663440" w="9509760">
                  <a:moveTo>
                    <a:pt x="0" y="0"/>
                  </a:moveTo>
                  <a:lnTo>
                    <a:pt x="9509760" y="0"/>
                  </a:lnTo>
                  <a:lnTo>
                    <a:pt x="9509760" y="4663440"/>
                  </a:lnTo>
                  <a:lnTo>
                    <a:pt x="0" y="46634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12918" t="0" r="-12918" b="0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9509760" cy="47015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i="true">
                  <a:solidFill>
                    <a:srgbClr val="1F6F78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Photograph of your prototype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11054" y="5885974"/>
            <a:ext cx="7704772" cy="2629852"/>
            <a:chOff x="0" y="0"/>
            <a:chExt cx="10273030" cy="350647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0273030" cy="3506470"/>
            </a:xfrm>
            <a:custGeom>
              <a:avLst/>
              <a:gdLst/>
              <a:ahLst/>
              <a:cxnLst/>
              <a:rect r="r" b="b" t="t" l="l"/>
              <a:pathLst>
                <a:path h="3506470" w="10273030">
                  <a:moveTo>
                    <a:pt x="0" y="147701"/>
                  </a:moveTo>
                  <a:cubicBezTo>
                    <a:pt x="0" y="66167"/>
                    <a:pt x="66167" y="0"/>
                    <a:pt x="147701" y="0"/>
                  </a:cubicBezTo>
                  <a:lnTo>
                    <a:pt x="10125329" y="0"/>
                  </a:lnTo>
                  <a:cubicBezTo>
                    <a:pt x="10206863" y="0"/>
                    <a:pt x="10273030" y="66167"/>
                    <a:pt x="10273030" y="147701"/>
                  </a:cubicBezTo>
                  <a:lnTo>
                    <a:pt x="10273030" y="3358769"/>
                  </a:lnTo>
                  <a:cubicBezTo>
                    <a:pt x="10273030" y="3440303"/>
                    <a:pt x="10206863" y="3506470"/>
                    <a:pt x="10125329" y="3506470"/>
                  </a:cubicBezTo>
                  <a:lnTo>
                    <a:pt x="147701" y="3506470"/>
                  </a:lnTo>
                  <a:cubicBezTo>
                    <a:pt x="66167" y="3506470"/>
                    <a:pt x="0" y="3440303"/>
                    <a:pt x="0" y="3358769"/>
                  </a:cubicBezTo>
                  <a:close/>
                </a:path>
              </a:pathLst>
            </a:custGeom>
            <a:solidFill>
              <a:srgbClr val="FFFFFF"/>
            </a:solidFill>
            <a:ln w="23812" cap="sq">
              <a:solidFill>
                <a:srgbClr val="1F6F78"/>
              </a:solidFill>
              <a:prstDash val="dash"/>
              <a:miter/>
            </a:ln>
          </p:spPr>
        </p:sp>
      </p:grpSp>
      <p:grpSp>
        <p:nvGrpSpPr>
          <p:cNvPr name="Group 18" id="18"/>
          <p:cNvGrpSpPr/>
          <p:nvPr/>
        </p:nvGrpSpPr>
        <p:grpSpPr>
          <a:xfrm rot="0">
            <a:off x="1097280" y="5897880"/>
            <a:ext cx="7132320" cy="2606040"/>
            <a:chOff x="0" y="0"/>
            <a:chExt cx="9509760" cy="347472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9509760" cy="3474720"/>
            </a:xfrm>
            <a:custGeom>
              <a:avLst/>
              <a:gdLst/>
              <a:ahLst/>
              <a:cxnLst/>
              <a:rect r="r" b="b" t="t" l="l"/>
              <a:pathLst>
                <a:path h="3474720" w="9509760">
                  <a:moveTo>
                    <a:pt x="0" y="0"/>
                  </a:moveTo>
                  <a:lnTo>
                    <a:pt x="9509760" y="0"/>
                  </a:lnTo>
                  <a:lnTo>
                    <a:pt x="9509760" y="3474720"/>
                  </a:lnTo>
                  <a:lnTo>
                    <a:pt x="0" y="34747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327" r="0" b="-3327"/>
              </a:stretch>
            </a:blip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9509760" cy="351282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i="true">
                  <a:solidFill>
                    <a:srgbClr val="1F6F78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Close-up / second view or test result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9043035" y="2116455"/>
            <a:ext cx="8431073" cy="2007870"/>
            <a:chOff x="0" y="0"/>
            <a:chExt cx="11241430" cy="267716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1241405" cy="2677160"/>
            </a:xfrm>
            <a:custGeom>
              <a:avLst/>
              <a:gdLst/>
              <a:ahLst/>
              <a:cxnLst/>
              <a:rect r="r" b="b" t="t" l="l"/>
              <a:pathLst>
                <a:path h="2677160" w="11241405">
                  <a:moveTo>
                    <a:pt x="0" y="147701"/>
                  </a:moveTo>
                  <a:cubicBezTo>
                    <a:pt x="0" y="66167"/>
                    <a:pt x="66167" y="0"/>
                    <a:pt x="147701" y="0"/>
                  </a:cubicBezTo>
                  <a:lnTo>
                    <a:pt x="11093704" y="0"/>
                  </a:lnTo>
                  <a:cubicBezTo>
                    <a:pt x="11175238" y="0"/>
                    <a:pt x="11241405" y="66167"/>
                    <a:pt x="11241405" y="147701"/>
                  </a:cubicBezTo>
                  <a:lnTo>
                    <a:pt x="11241405" y="2529459"/>
                  </a:lnTo>
                  <a:cubicBezTo>
                    <a:pt x="11241405" y="2610993"/>
                    <a:pt x="11175238" y="2677160"/>
                    <a:pt x="11093704" y="2677160"/>
                  </a:cubicBezTo>
                  <a:lnTo>
                    <a:pt x="147701" y="2677160"/>
                  </a:lnTo>
                  <a:cubicBezTo>
                    <a:pt x="66167" y="2677160"/>
                    <a:pt x="0" y="2610993"/>
                    <a:pt x="0" y="2529459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23" id="23"/>
          <p:cNvGrpSpPr/>
          <p:nvPr/>
        </p:nvGrpSpPr>
        <p:grpSpPr>
          <a:xfrm rot="0">
            <a:off x="9354312" y="2318004"/>
            <a:ext cx="7808519" cy="411480"/>
            <a:chOff x="0" y="0"/>
            <a:chExt cx="10411358" cy="54864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0411358" cy="548640"/>
            </a:xfrm>
            <a:custGeom>
              <a:avLst/>
              <a:gdLst/>
              <a:ahLst/>
              <a:cxnLst/>
              <a:rect r="r" b="b" t="t" l="l"/>
              <a:pathLst>
                <a:path h="548640" w="10411358">
                  <a:moveTo>
                    <a:pt x="0" y="0"/>
                  </a:moveTo>
                  <a:lnTo>
                    <a:pt x="10411358" y="0"/>
                  </a:lnTo>
                  <a:lnTo>
                    <a:pt x="10411358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19761" r="0" b="-319761"/>
              </a:stretch>
            </a:blip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47625"/>
              <a:ext cx="10411358" cy="5962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0"/>
                </a:lnSpc>
              </a:pPr>
              <a:r>
                <a:rPr lang="en-US" sz="2100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What we used</a:t>
              </a:r>
            </a:p>
          </p:txBody>
        </p:sp>
      </p:grpSp>
      <p:sp>
        <p:nvSpPr>
          <p:cNvPr name="TextBox 26" id="26"/>
          <p:cNvSpPr txBox="true"/>
          <p:nvPr/>
        </p:nvSpPr>
        <p:spPr>
          <a:xfrm rot="0">
            <a:off x="9354312" y="2718816"/>
            <a:ext cx="7808519" cy="11765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70"/>
              </a:lnSpc>
            </a:pPr>
            <a:r>
              <a:rPr lang="en-US" sz="1725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Components, sensors, software, tools, materials.</a:t>
            </a:r>
          </a:p>
        </p:txBody>
      </p:sp>
      <p:grpSp>
        <p:nvGrpSpPr>
          <p:cNvPr name="Group 27" id="27"/>
          <p:cNvGrpSpPr/>
          <p:nvPr/>
        </p:nvGrpSpPr>
        <p:grpSpPr>
          <a:xfrm rot="0">
            <a:off x="9043035" y="4311015"/>
            <a:ext cx="8431073" cy="2007870"/>
            <a:chOff x="0" y="0"/>
            <a:chExt cx="11241430" cy="267716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11241405" cy="2677160"/>
            </a:xfrm>
            <a:custGeom>
              <a:avLst/>
              <a:gdLst/>
              <a:ahLst/>
              <a:cxnLst/>
              <a:rect r="r" b="b" t="t" l="l"/>
              <a:pathLst>
                <a:path h="2677160" w="11241405">
                  <a:moveTo>
                    <a:pt x="0" y="147701"/>
                  </a:moveTo>
                  <a:cubicBezTo>
                    <a:pt x="0" y="66167"/>
                    <a:pt x="66167" y="0"/>
                    <a:pt x="147701" y="0"/>
                  </a:cubicBezTo>
                  <a:lnTo>
                    <a:pt x="11093704" y="0"/>
                  </a:lnTo>
                  <a:cubicBezTo>
                    <a:pt x="11175238" y="0"/>
                    <a:pt x="11241405" y="66167"/>
                    <a:pt x="11241405" y="147701"/>
                  </a:cubicBezTo>
                  <a:lnTo>
                    <a:pt x="11241405" y="2529459"/>
                  </a:lnTo>
                  <a:cubicBezTo>
                    <a:pt x="11241405" y="2610993"/>
                    <a:pt x="11175238" y="2677160"/>
                    <a:pt x="11093704" y="2677160"/>
                  </a:cubicBezTo>
                  <a:lnTo>
                    <a:pt x="147701" y="2677160"/>
                  </a:lnTo>
                  <a:cubicBezTo>
                    <a:pt x="66167" y="2677160"/>
                    <a:pt x="0" y="2610993"/>
                    <a:pt x="0" y="2529459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29" id="29"/>
          <p:cNvGrpSpPr/>
          <p:nvPr/>
        </p:nvGrpSpPr>
        <p:grpSpPr>
          <a:xfrm rot="0">
            <a:off x="9354312" y="4512564"/>
            <a:ext cx="7808519" cy="411480"/>
            <a:chOff x="0" y="0"/>
            <a:chExt cx="10411358" cy="54864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10411358" cy="548640"/>
            </a:xfrm>
            <a:custGeom>
              <a:avLst/>
              <a:gdLst/>
              <a:ahLst/>
              <a:cxnLst/>
              <a:rect r="r" b="b" t="t" l="l"/>
              <a:pathLst>
                <a:path h="548640" w="10411358">
                  <a:moveTo>
                    <a:pt x="0" y="0"/>
                  </a:moveTo>
                  <a:lnTo>
                    <a:pt x="10411358" y="0"/>
                  </a:lnTo>
                  <a:lnTo>
                    <a:pt x="10411358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19761" r="0" b="-319761"/>
              </a:stretch>
            </a:blip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47625"/>
              <a:ext cx="10411358" cy="5962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0"/>
                </a:lnSpc>
              </a:pPr>
              <a:r>
                <a:rPr lang="en-US" sz="2100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What already works</a:t>
              </a:r>
            </a:p>
          </p:txBody>
        </p:sp>
      </p:grpSp>
      <p:sp>
        <p:nvSpPr>
          <p:cNvPr name="TextBox 32" id="32"/>
          <p:cNvSpPr txBox="true"/>
          <p:nvPr/>
        </p:nvSpPr>
        <p:spPr>
          <a:xfrm rot="0">
            <a:off x="9354312" y="4913376"/>
            <a:ext cx="7808519" cy="11765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70"/>
              </a:lnSpc>
            </a:pPr>
            <a:r>
              <a:rPr lang="en-US" sz="1725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The functions you have tested successfully.</a:t>
            </a:r>
          </a:p>
        </p:txBody>
      </p:sp>
      <p:grpSp>
        <p:nvGrpSpPr>
          <p:cNvPr name="Group 33" id="33"/>
          <p:cNvGrpSpPr/>
          <p:nvPr/>
        </p:nvGrpSpPr>
        <p:grpSpPr>
          <a:xfrm rot="0">
            <a:off x="9043035" y="6505575"/>
            <a:ext cx="8431073" cy="2007870"/>
            <a:chOff x="0" y="0"/>
            <a:chExt cx="11241430" cy="267716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11241405" cy="2677160"/>
            </a:xfrm>
            <a:custGeom>
              <a:avLst/>
              <a:gdLst/>
              <a:ahLst/>
              <a:cxnLst/>
              <a:rect r="r" b="b" t="t" l="l"/>
              <a:pathLst>
                <a:path h="2677160" w="11241405">
                  <a:moveTo>
                    <a:pt x="0" y="147701"/>
                  </a:moveTo>
                  <a:cubicBezTo>
                    <a:pt x="0" y="66167"/>
                    <a:pt x="66167" y="0"/>
                    <a:pt x="147701" y="0"/>
                  </a:cubicBezTo>
                  <a:lnTo>
                    <a:pt x="11093704" y="0"/>
                  </a:lnTo>
                  <a:cubicBezTo>
                    <a:pt x="11175238" y="0"/>
                    <a:pt x="11241405" y="66167"/>
                    <a:pt x="11241405" y="147701"/>
                  </a:cubicBezTo>
                  <a:lnTo>
                    <a:pt x="11241405" y="2529459"/>
                  </a:lnTo>
                  <a:cubicBezTo>
                    <a:pt x="11241405" y="2610993"/>
                    <a:pt x="11175238" y="2677160"/>
                    <a:pt x="11093704" y="2677160"/>
                  </a:cubicBezTo>
                  <a:lnTo>
                    <a:pt x="147701" y="2677160"/>
                  </a:lnTo>
                  <a:cubicBezTo>
                    <a:pt x="66167" y="2677160"/>
                    <a:pt x="0" y="2610993"/>
                    <a:pt x="0" y="2529459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35" id="35"/>
          <p:cNvGrpSpPr/>
          <p:nvPr/>
        </p:nvGrpSpPr>
        <p:grpSpPr>
          <a:xfrm rot="0">
            <a:off x="9354312" y="6707124"/>
            <a:ext cx="7808519" cy="411480"/>
            <a:chOff x="0" y="0"/>
            <a:chExt cx="10411358" cy="54864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10411358" cy="548640"/>
            </a:xfrm>
            <a:custGeom>
              <a:avLst/>
              <a:gdLst/>
              <a:ahLst/>
              <a:cxnLst/>
              <a:rect r="r" b="b" t="t" l="l"/>
              <a:pathLst>
                <a:path h="548640" w="10411358">
                  <a:moveTo>
                    <a:pt x="0" y="0"/>
                  </a:moveTo>
                  <a:lnTo>
                    <a:pt x="10411358" y="0"/>
                  </a:lnTo>
                  <a:lnTo>
                    <a:pt x="10411358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19761" r="0" b="-319761"/>
              </a:stretch>
            </a:blipFill>
          </p:spPr>
        </p:sp>
        <p:sp>
          <p:nvSpPr>
            <p:cNvPr name="TextBox 37" id="37"/>
            <p:cNvSpPr txBox="true"/>
            <p:nvPr/>
          </p:nvSpPr>
          <p:spPr>
            <a:xfrm>
              <a:off x="0" y="-47625"/>
              <a:ext cx="10411358" cy="5962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0"/>
                </a:lnSpc>
              </a:pPr>
              <a:r>
                <a:rPr lang="en-US" sz="2100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What is still pending</a:t>
              </a:r>
            </a:p>
          </p:txBody>
        </p:sp>
      </p:grpSp>
      <p:sp>
        <p:nvSpPr>
          <p:cNvPr name="TextBox 38" id="38"/>
          <p:cNvSpPr txBox="true"/>
          <p:nvPr/>
        </p:nvSpPr>
        <p:spPr>
          <a:xfrm rot="0">
            <a:off x="9354312" y="7107936"/>
            <a:ext cx="7808519" cy="11765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70"/>
              </a:lnSpc>
            </a:pPr>
            <a:r>
              <a:rPr lang="en-US" sz="1725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Be honest. Judges respect a clear list of gaps.</a:t>
            </a:r>
          </a:p>
        </p:txBody>
      </p:sp>
      <p:grpSp>
        <p:nvGrpSpPr>
          <p:cNvPr name="Group 39" id="39"/>
          <p:cNvGrpSpPr/>
          <p:nvPr/>
        </p:nvGrpSpPr>
        <p:grpSpPr>
          <a:xfrm rot="0">
            <a:off x="813435" y="8700135"/>
            <a:ext cx="3922281" cy="595122"/>
            <a:chOff x="0" y="0"/>
            <a:chExt cx="5229708" cy="793496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5229733" cy="793496"/>
            </a:xfrm>
            <a:custGeom>
              <a:avLst/>
              <a:gdLst/>
              <a:ahLst/>
              <a:cxnLst/>
              <a:rect r="r" b="b" t="t" l="l"/>
              <a:pathLst>
                <a:path h="793496" w="5229733">
                  <a:moveTo>
                    <a:pt x="0" y="377825"/>
                  </a:moveTo>
                  <a:cubicBezTo>
                    <a:pt x="0" y="169164"/>
                    <a:pt x="169164" y="0"/>
                    <a:pt x="377825" y="0"/>
                  </a:cubicBezTo>
                  <a:lnTo>
                    <a:pt x="4851908" y="0"/>
                  </a:lnTo>
                  <a:cubicBezTo>
                    <a:pt x="5060569" y="0"/>
                    <a:pt x="5229733" y="169164"/>
                    <a:pt x="5229733" y="377825"/>
                  </a:cubicBezTo>
                  <a:lnTo>
                    <a:pt x="5229733" y="415671"/>
                  </a:lnTo>
                  <a:cubicBezTo>
                    <a:pt x="5229733" y="624332"/>
                    <a:pt x="5060569" y="793496"/>
                    <a:pt x="4851908" y="793496"/>
                  </a:cubicBezTo>
                  <a:lnTo>
                    <a:pt x="377825" y="793496"/>
                  </a:lnTo>
                  <a:cubicBezTo>
                    <a:pt x="169164" y="793496"/>
                    <a:pt x="0" y="624332"/>
                    <a:pt x="0" y="415671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41" id="41"/>
          <p:cNvGrpSpPr/>
          <p:nvPr/>
        </p:nvGrpSpPr>
        <p:grpSpPr>
          <a:xfrm rot="0">
            <a:off x="822960" y="8709660"/>
            <a:ext cx="3903231" cy="576072"/>
            <a:chOff x="0" y="0"/>
            <a:chExt cx="5204308" cy="768096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5204308" cy="768096"/>
            </a:xfrm>
            <a:custGeom>
              <a:avLst/>
              <a:gdLst/>
              <a:ahLst/>
              <a:cxnLst/>
              <a:rect r="r" b="b" t="t" l="l"/>
              <a:pathLst>
                <a:path h="768096" w="5204308">
                  <a:moveTo>
                    <a:pt x="0" y="0"/>
                  </a:moveTo>
                  <a:lnTo>
                    <a:pt x="5204308" y="0"/>
                  </a:lnTo>
                  <a:lnTo>
                    <a:pt x="5204308" y="768096"/>
                  </a:lnTo>
                  <a:lnTo>
                    <a:pt x="0" y="76809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82022" r="0" b="-82022"/>
              </a:stretch>
            </a:blipFill>
          </p:spPr>
        </p:sp>
        <p:sp>
          <p:nvSpPr>
            <p:cNvPr name="TextBox 43" id="43"/>
            <p:cNvSpPr txBox="true"/>
            <p:nvPr/>
          </p:nvSpPr>
          <p:spPr>
            <a:xfrm>
              <a:off x="0" y="-38100"/>
              <a:ext cx="5204308" cy="80619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070"/>
                </a:lnSpc>
              </a:pPr>
              <a:r>
                <a:rPr lang="en-US" sz="1725">
                  <a:solidFill>
                    <a:srgbClr val="607275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Idea on paper</a:t>
              </a: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5059566" y="8700135"/>
            <a:ext cx="3922281" cy="595122"/>
            <a:chOff x="0" y="0"/>
            <a:chExt cx="5229708" cy="793496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5229733" cy="793496"/>
            </a:xfrm>
            <a:custGeom>
              <a:avLst/>
              <a:gdLst/>
              <a:ahLst/>
              <a:cxnLst/>
              <a:rect r="r" b="b" t="t" l="l"/>
              <a:pathLst>
                <a:path h="793496" w="5229733">
                  <a:moveTo>
                    <a:pt x="0" y="377825"/>
                  </a:moveTo>
                  <a:cubicBezTo>
                    <a:pt x="0" y="169164"/>
                    <a:pt x="169164" y="0"/>
                    <a:pt x="377825" y="0"/>
                  </a:cubicBezTo>
                  <a:lnTo>
                    <a:pt x="4851908" y="0"/>
                  </a:lnTo>
                  <a:cubicBezTo>
                    <a:pt x="5060569" y="0"/>
                    <a:pt x="5229733" y="169164"/>
                    <a:pt x="5229733" y="377825"/>
                  </a:cubicBezTo>
                  <a:lnTo>
                    <a:pt x="5229733" y="415671"/>
                  </a:lnTo>
                  <a:cubicBezTo>
                    <a:pt x="5229733" y="624332"/>
                    <a:pt x="5060569" y="793496"/>
                    <a:pt x="4851908" y="793496"/>
                  </a:cubicBezTo>
                  <a:lnTo>
                    <a:pt x="377825" y="793496"/>
                  </a:lnTo>
                  <a:cubicBezTo>
                    <a:pt x="169164" y="793496"/>
                    <a:pt x="0" y="624332"/>
                    <a:pt x="0" y="415671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46" id="46"/>
          <p:cNvGrpSpPr/>
          <p:nvPr/>
        </p:nvGrpSpPr>
        <p:grpSpPr>
          <a:xfrm rot="0">
            <a:off x="5069091" y="8709660"/>
            <a:ext cx="3903231" cy="576072"/>
            <a:chOff x="0" y="0"/>
            <a:chExt cx="5204308" cy="768096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5204308" cy="768096"/>
            </a:xfrm>
            <a:custGeom>
              <a:avLst/>
              <a:gdLst/>
              <a:ahLst/>
              <a:cxnLst/>
              <a:rect r="r" b="b" t="t" l="l"/>
              <a:pathLst>
                <a:path h="768096" w="5204308">
                  <a:moveTo>
                    <a:pt x="0" y="0"/>
                  </a:moveTo>
                  <a:lnTo>
                    <a:pt x="5204308" y="0"/>
                  </a:lnTo>
                  <a:lnTo>
                    <a:pt x="5204308" y="768096"/>
                  </a:lnTo>
                  <a:lnTo>
                    <a:pt x="0" y="76809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82022" r="0" b="-82022"/>
              </a:stretch>
            </a:blipFill>
          </p:spPr>
        </p:sp>
        <p:sp>
          <p:nvSpPr>
            <p:cNvPr name="TextBox 48" id="48"/>
            <p:cNvSpPr txBox="true"/>
            <p:nvPr/>
          </p:nvSpPr>
          <p:spPr>
            <a:xfrm>
              <a:off x="0" y="-38100"/>
              <a:ext cx="5204308" cy="80619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070"/>
                </a:lnSpc>
              </a:pPr>
              <a:r>
                <a:rPr lang="en-US" sz="1725">
                  <a:solidFill>
                    <a:srgbClr val="607275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Design ready</a:t>
              </a:r>
            </a:p>
          </p:txBody>
        </p:sp>
      </p:grpSp>
      <p:grpSp>
        <p:nvGrpSpPr>
          <p:cNvPr name="Group 49" id="49"/>
          <p:cNvGrpSpPr/>
          <p:nvPr/>
        </p:nvGrpSpPr>
        <p:grpSpPr>
          <a:xfrm rot="0">
            <a:off x="9305696" y="8700135"/>
            <a:ext cx="3922281" cy="595122"/>
            <a:chOff x="0" y="0"/>
            <a:chExt cx="5229708" cy="793496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5229733" cy="793496"/>
            </a:xfrm>
            <a:custGeom>
              <a:avLst/>
              <a:gdLst/>
              <a:ahLst/>
              <a:cxnLst/>
              <a:rect r="r" b="b" t="t" l="l"/>
              <a:pathLst>
                <a:path h="793496" w="5229733">
                  <a:moveTo>
                    <a:pt x="0" y="377825"/>
                  </a:moveTo>
                  <a:cubicBezTo>
                    <a:pt x="0" y="169164"/>
                    <a:pt x="169164" y="0"/>
                    <a:pt x="377825" y="0"/>
                  </a:cubicBezTo>
                  <a:lnTo>
                    <a:pt x="4851908" y="0"/>
                  </a:lnTo>
                  <a:cubicBezTo>
                    <a:pt x="5060569" y="0"/>
                    <a:pt x="5229733" y="169164"/>
                    <a:pt x="5229733" y="377825"/>
                  </a:cubicBezTo>
                  <a:lnTo>
                    <a:pt x="5229733" y="415671"/>
                  </a:lnTo>
                  <a:cubicBezTo>
                    <a:pt x="5229733" y="624332"/>
                    <a:pt x="5060569" y="793496"/>
                    <a:pt x="4851908" y="793496"/>
                  </a:cubicBezTo>
                  <a:lnTo>
                    <a:pt x="377825" y="793496"/>
                  </a:lnTo>
                  <a:cubicBezTo>
                    <a:pt x="169164" y="793496"/>
                    <a:pt x="0" y="624332"/>
                    <a:pt x="0" y="415671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51" id="51"/>
          <p:cNvGrpSpPr/>
          <p:nvPr/>
        </p:nvGrpSpPr>
        <p:grpSpPr>
          <a:xfrm rot="0">
            <a:off x="9315221" y="8709660"/>
            <a:ext cx="3903231" cy="576072"/>
            <a:chOff x="0" y="0"/>
            <a:chExt cx="5204308" cy="768096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5204308" cy="768096"/>
            </a:xfrm>
            <a:custGeom>
              <a:avLst/>
              <a:gdLst/>
              <a:ahLst/>
              <a:cxnLst/>
              <a:rect r="r" b="b" t="t" l="l"/>
              <a:pathLst>
                <a:path h="768096" w="5204308">
                  <a:moveTo>
                    <a:pt x="0" y="0"/>
                  </a:moveTo>
                  <a:lnTo>
                    <a:pt x="5204308" y="0"/>
                  </a:lnTo>
                  <a:lnTo>
                    <a:pt x="5204308" y="768096"/>
                  </a:lnTo>
                  <a:lnTo>
                    <a:pt x="0" y="76809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82022" r="0" b="-82022"/>
              </a:stretch>
            </a:blipFill>
          </p:spPr>
        </p:sp>
        <p:sp>
          <p:nvSpPr>
            <p:cNvPr name="TextBox 53" id="53"/>
            <p:cNvSpPr txBox="true"/>
            <p:nvPr/>
          </p:nvSpPr>
          <p:spPr>
            <a:xfrm>
              <a:off x="0" y="-38100"/>
              <a:ext cx="5204308" cy="80619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070"/>
                </a:lnSpc>
              </a:pPr>
              <a:r>
                <a:rPr lang="en-US" sz="1725">
                  <a:solidFill>
                    <a:srgbClr val="607275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Working model</a:t>
              </a:r>
            </a:p>
          </p:txBody>
        </p:sp>
      </p:grpSp>
      <p:grpSp>
        <p:nvGrpSpPr>
          <p:cNvPr name="Group 54" id="54"/>
          <p:cNvGrpSpPr/>
          <p:nvPr/>
        </p:nvGrpSpPr>
        <p:grpSpPr>
          <a:xfrm rot="0">
            <a:off x="13551827" y="8700135"/>
            <a:ext cx="3922281" cy="595122"/>
            <a:chOff x="0" y="0"/>
            <a:chExt cx="5229708" cy="793496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5229733" cy="793496"/>
            </a:xfrm>
            <a:custGeom>
              <a:avLst/>
              <a:gdLst/>
              <a:ahLst/>
              <a:cxnLst/>
              <a:rect r="r" b="b" t="t" l="l"/>
              <a:pathLst>
                <a:path h="793496" w="5229733">
                  <a:moveTo>
                    <a:pt x="0" y="377825"/>
                  </a:moveTo>
                  <a:cubicBezTo>
                    <a:pt x="0" y="169164"/>
                    <a:pt x="169164" y="0"/>
                    <a:pt x="377825" y="0"/>
                  </a:cubicBezTo>
                  <a:lnTo>
                    <a:pt x="4851908" y="0"/>
                  </a:lnTo>
                  <a:cubicBezTo>
                    <a:pt x="5060569" y="0"/>
                    <a:pt x="5229733" y="169164"/>
                    <a:pt x="5229733" y="377825"/>
                  </a:cubicBezTo>
                  <a:lnTo>
                    <a:pt x="5229733" y="415671"/>
                  </a:lnTo>
                  <a:cubicBezTo>
                    <a:pt x="5229733" y="624332"/>
                    <a:pt x="5060569" y="793496"/>
                    <a:pt x="4851908" y="793496"/>
                  </a:cubicBezTo>
                  <a:lnTo>
                    <a:pt x="377825" y="793496"/>
                  </a:lnTo>
                  <a:cubicBezTo>
                    <a:pt x="169164" y="793496"/>
                    <a:pt x="0" y="624332"/>
                    <a:pt x="0" y="415671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56" id="56"/>
          <p:cNvGrpSpPr/>
          <p:nvPr/>
        </p:nvGrpSpPr>
        <p:grpSpPr>
          <a:xfrm rot="0">
            <a:off x="13561352" y="8709660"/>
            <a:ext cx="3903231" cy="576072"/>
            <a:chOff x="0" y="0"/>
            <a:chExt cx="5204308" cy="768096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5204308" cy="768096"/>
            </a:xfrm>
            <a:custGeom>
              <a:avLst/>
              <a:gdLst/>
              <a:ahLst/>
              <a:cxnLst/>
              <a:rect r="r" b="b" t="t" l="l"/>
              <a:pathLst>
                <a:path h="768096" w="5204308">
                  <a:moveTo>
                    <a:pt x="0" y="0"/>
                  </a:moveTo>
                  <a:lnTo>
                    <a:pt x="5204308" y="0"/>
                  </a:lnTo>
                  <a:lnTo>
                    <a:pt x="5204308" y="768096"/>
                  </a:lnTo>
                  <a:lnTo>
                    <a:pt x="0" y="76809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82022" r="0" b="-82022"/>
              </a:stretch>
            </a:blipFill>
          </p:spPr>
        </p:sp>
        <p:sp>
          <p:nvSpPr>
            <p:cNvPr name="TextBox 58" id="58"/>
            <p:cNvSpPr txBox="true"/>
            <p:nvPr/>
          </p:nvSpPr>
          <p:spPr>
            <a:xfrm>
              <a:off x="0" y="-38100"/>
              <a:ext cx="5204308" cy="80619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070"/>
                </a:lnSpc>
              </a:pPr>
              <a:r>
                <a:rPr lang="en-US" sz="1725">
                  <a:solidFill>
                    <a:srgbClr val="607275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Tested in field</a:t>
              </a:r>
            </a:p>
          </p:txBody>
        </p:sp>
      </p:grpSp>
      <p:grpSp>
        <p:nvGrpSpPr>
          <p:cNvPr name="Group 59" id="59"/>
          <p:cNvGrpSpPr/>
          <p:nvPr/>
        </p:nvGrpSpPr>
        <p:grpSpPr>
          <a:xfrm rot="0">
            <a:off x="822960" y="9628632"/>
            <a:ext cx="11658600" cy="411480"/>
            <a:chOff x="0" y="0"/>
            <a:chExt cx="15544800" cy="548640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15544800" cy="548640"/>
            </a:xfrm>
            <a:custGeom>
              <a:avLst/>
              <a:gdLst/>
              <a:ahLst/>
              <a:cxnLst/>
              <a:rect r="r" b="b" t="t" l="l"/>
              <a:pathLst>
                <a:path h="548640" w="15544800">
                  <a:moveTo>
                    <a:pt x="0" y="0"/>
                  </a:moveTo>
                  <a:lnTo>
                    <a:pt x="15544800" y="0"/>
                  </a:lnTo>
                  <a:lnTo>
                    <a:pt x="1554480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502076" r="0" b="-502076"/>
              </a:stretch>
            </a:blipFill>
          </p:spPr>
        </p:sp>
        <p:sp>
          <p:nvSpPr>
            <p:cNvPr name="TextBox 61" id="61"/>
            <p:cNvSpPr txBox="true"/>
            <p:nvPr/>
          </p:nvSpPr>
          <p:spPr>
            <a:xfrm>
              <a:off x="0" y="-28575"/>
              <a:ext cx="15544800" cy="57721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949"/>
                </a:lnSpc>
              </a:pPr>
              <a:r>
                <a:rPr lang="en-US" sz="1624">
                  <a:solidFill>
                    <a:srgbClr val="9AAAAC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Aditya College of Engineering, Madanapalle  |  Innovation &amp; Idea Pitch</a:t>
              </a:r>
            </a:p>
          </p:txBody>
        </p:sp>
      </p:grpSp>
      <p:grpSp>
        <p:nvGrpSpPr>
          <p:cNvPr name="Group 62" id="62"/>
          <p:cNvGrpSpPr/>
          <p:nvPr/>
        </p:nvGrpSpPr>
        <p:grpSpPr>
          <a:xfrm rot="0">
            <a:off x="15818663" y="9628632"/>
            <a:ext cx="1645920" cy="411480"/>
            <a:chOff x="0" y="0"/>
            <a:chExt cx="2194560" cy="548640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2194560" cy="548640"/>
            </a:xfrm>
            <a:custGeom>
              <a:avLst/>
              <a:gdLst/>
              <a:ahLst/>
              <a:cxnLst/>
              <a:rect r="r" b="b" t="t" l="l"/>
              <a:pathLst>
                <a:path h="548640" w="2194560">
                  <a:moveTo>
                    <a:pt x="0" y="0"/>
                  </a:moveTo>
                  <a:lnTo>
                    <a:pt x="2194560" y="0"/>
                  </a:lnTo>
                  <a:lnTo>
                    <a:pt x="219456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64" id="64"/>
            <p:cNvSpPr txBox="true"/>
            <p:nvPr/>
          </p:nvSpPr>
          <p:spPr>
            <a:xfrm>
              <a:off x="0" y="-38100"/>
              <a:ext cx="2194560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709"/>
                </a:lnSpc>
              </a:pPr>
              <a:r>
                <a:rPr lang="en-US" sz="1425">
                  <a:solidFill>
                    <a:srgbClr val="9AAAAC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6 / 10</a:t>
              </a:r>
            </a:p>
          </p:txBody>
        </p:sp>
      </p:grpSp>
      <p:sp>
        <p:nvSpPr>
          <p:cNvPr name="Freeform 65" id="65"/>
          <p:cNvSpPr/>
          <p:nvPr/>
        </p:nvSpPr>
        <p:spPr>
          <a:xfrm flipH="false" flipV="false" rot="0">
            <a:off x="15782572" y="0"/>
            <a:ext cx="2953456" cy="1968971"/>
          </a:xfrm>
          <a:custGeom>
            <a:avLst/>
            <a:gdLst/>
            <a:ahLst/>
            <a:cxnLst/>
            <a:rect r="r" b="b" t="t" l="l"/>
            <a:pathLst>
              <a:path h="1968971" w="2953456">
                <a:moveTo>
                  <a:pt x="0" y="0"/>
                </a:moveTo>
                <a:lnTo>
                  <a:pt x="2953456" y="0"/>
                </a:lnTo>
                <a:lnTo>
                  <a:pt x="2953456" y="1968971"/>
                </a:lnTo>
                <a:lnTo>
                  <a:pt x="0" y="19689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2960" y="466344"/>
            <a:ext cx="850392" cy="850392"/>
            <a:chOff x="0" y="0"/>
            <a:chExt cx="1133856" cy="113385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33856" cy="1133856"/>
            </a:xfrm>
            <a:custGeom>
              <a:avLst/>
              <a:gdLst/>
              <a:ahLst/>
              <a:cxnLst/>
              <a:rect r="r" b="b" t="t" l="l"/>
              <a:pathLst>
                <a:path h="1133856" w="1133856">
                  <a:moveTo>
                    <a:pt x="0" y="566928"/>
                  </a:moveTo>
                  <a:cubicBezTo>
                    <a:pt x="0" y="253873"/>
                    <a:pt x="253873" y="0"/>
                    <a:pt x="566928" y="0"/>
                  </a:cubicBezTo>
                  <a:cubicBezTo>
                    <a:pt x="879983" y="0"/>
                    <a:pt x="1133856" y="253873"/>
                    <a:pt x="1133856" y="566928"/>
                  </a:cubicBezTo>
                  <a:cubicBezTo>
                    <a:pt x="1133856" y="879983"/>
                    <a:pt x="879983" y="1133856"/>
                    <a:pt x="566928" y="1133856"/>
                  </a:cubicBezTo>
                  <a:cubicBezTo>
                    <a:pt x="253873" y="1133856"/>
                    <a:pt x="0" y="879983"/>
                    <a:pt x="0" y="566928"/>
                  </a:cubicBezTo>
                  <a:close/>
                </a:path>
              </a:pathLst>
            </a:custGeom>
            <a:solidFill>
              <a:srgbClr val="E8703A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822960" y="466344"/>
            <a:ext cx="850392" cy="850392"/>
            <a:chOff x="0" y="0"/>
            <a:chExt cx="1133856" cy="113385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133856" cy="1133856"/>
            </a:xfrm>
            <a:custGeom>
              <a:avLst/>
              <a:gdLst/>
              <a:ahLst/>
              <a:cxnLst/>
              <a:rect r="r" b="b" t="t" l="l"/>
              <a:pathLst>
                <a:path h="1133856" w="1133856">
                  <a:moveTo>
                    <a:pt x="0" y="0"/>
                  </a:moveTo>
                  <a:lnTo>
                    <a:pt x="1133856" y="0"/>
                  </a:lnTo>
                  <a:lnTo>
                    <a:pt x="1133856" y="1133856"/>
                  </a:lnTo>
                  <a:lnTo>
                    <a:pt x="0" y="113385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9525"/>
              <a:ext cx="1133856" cy="114338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960"/>
                </a:lnSpc>
              </a:pPr>
              <a:r>
                <a:rPr lang="en-US" sz="3300" b="true">
                  <a:solidFill>
                    <a:srgbClr val="FFFFFF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7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988820" y="411480"/>
            <a:ext cx="15407183" cy="960120"/>
            <a:chOff x="0" y="0"/>
            <a:chExt cx="20542910" cy="128016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0542910" cy="1280160"/>
            </a:xfrm>
            <a:custGeom>
              <a:avLst/>
              <a:gdLst/>
              <a:ahLst/>
              <a:cxnLst/>
              <a:rect r="r" b="b" t="t" l="l"/>
              <a:pathLst>
                <a:path h="1280160" w="20542910">
                  <a:moveTo>
                    <a:pt x="0" y="0"/>
                  </a:moveTo>
                  <a:lnTo>
                    <a:pt x="20542910" y="0"/>
                  </a:lnTo>
                  <a:lnTo>
                    <a:pt x="20542910" y="1280160"/>
                  </a:lnTo>
                  <a:lnTo>
                    <a:pt x="0" y="12801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62679" r="0" b="-262679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-19050"/>
              <a:ext cx="20542910" cy="129921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400"/>
                </a:lnSpc>
              </a:pPr>
              <a:r>
                <a:rPr lang="en-US" sz="4500" b="true">
                  <a:solidFill>
                    <a:srgbClr val="12333A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Customer and Market</a:t>
              </a: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988820" y="1333500"/>
            <a:ext cx="15407183" cy="4770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Who will pay for this, and how many of them are there?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813435" y="2116455"/>
            <a:ext cx="5200498" cy="2967990"/>
            <a:chOff x="0" y="0"/>
            <a:chExt cx="6933997" cy="395732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6933947" cy="3957320"/>
            </a:xfrm>
            <a:custGeom>
              <a:avLst/>
              <a:gdLst/>
              <a:ahLst/>
              <a:cxnLst/>
              <a:rect r="r" b="b" t="t" l="l"/>
              <a:pathLst>
                <a:path h="3957320" w="6933947">
                  <a:moveTo>
                    <a:pt x="0" y="147193"/>
                  </a:moveTo>
                  <a:cubicBezTo>
                    <a:pt x="0" y="65913"/>
                    <a:pt x="65913" y="0"/>
                    <a:pt x="147193" y="0"/>
                  </a:cubicBezTo>
                  <a:lnTo>
                    <a:pt x="6786753" y="0"/>
                  </a:lnTo>
                  <a:cubicBezTo>
                    <a:pt x="6868033" y="0"/>
                    <a:pt x="6933947" y="65913"/>
                    <a:pt x="6933947" y="147193"/>
                  </a:cubicBezTo>
                  <a:lnTo>
                    <a:pt x="6933947" y="3810127"/>
                  </a:lnTo>
                  <a:cubicBezTo>
                    <a:pt x="6933947" y="3891407"/>
                    <a:pt x="6868033" y="3957320"/>
                    <a:pt x="6786753" y="3957320"/>
                  </a:cubicBezTo>
                  <a:lnTo>
                    <a:pt x="147193" y="3957320"/>
                  </a:lnTo>
                  <a:cubicBezTo>
                    <a:pt x="65913" y="3957320"/>
                    <a:pt x="0" y="3891407"/>
                    <a:pt x="0" y="3810127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1124712" y="2318004"/>
            <a:ext cx="4577944" cy="411480"/>
            <a:chOff x="0" y="0"/>
            <a:chExt cx="6103925" cy="54864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6103924" cy="548640"/>
            </a:xfrm>
            <a:custGeom>
              <a:avLst/>
              <a:gdLst/>
              <a:ahLst/>
              <a:cxnLst/>
              <a:rect r="r" b="b" t="t" l="l"/>
              <a:pathLst>
                <a:path h="548640" w="6103924">
                  <a:moveTo>
                    <a:pt x="0" y="0"/>
                  </a:moveTo>
                  <a:lnTo>
                    <a:pt x="6103924" y="0"/>
                  </a:lnTo>
                  <a:lnTo>
                    <a:pt x="6103924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66781" r="0" b="-166781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47625"/>
              <a:ext cx="6103925" cy="5962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0"/>
                </a:lnSpc>
              </a:pPr>
              <a:r>
                <a:rPr lang="en-US" sz="2100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Our first customer</a:t>
              </a: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1124712" y="2718816"/>
            <a:ext cx="4577944" cy="21366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70"/>
              </a:lnSpc>
            </a:pPr>
            <a:r>
              <a:rPr lang="en-US" sz="1725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One specific group you will sell to first. Where will you find them?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6543523" y="2116455"/>
            <a:ext cx="5200498" cy="2967990"/>
            <a:chOff x="0" y="0"/>
            <a:chExt cx="6933997" cy="395732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6933947" cy="3957320"/>
            </a:xfrm>
            <a:custGeom>
              <a:avLst/>
              <a:gdLst/>
              <a:ahLst/>
              <a:cxnLst/>
              <a:rect r="r" b="b" t="t" l="l"/>
              <a:pathLst>
                <a:path h="3957320" w="6933947">
                  <a:moveTo>
                    <a:pt x="0" y="147193"/>
                  </a:moveTo>
                  <a:cubicBezTo>
                    <a:pt x="0" y="65913"/>
                    <a:pt x="65913" y="0"/>
                    <a:pt x="147193" y="0"/>
                  </a:cubicBezTo>
                  <a:lnTo>
                    <a:pt x="6786753" y="0"/>
                  </a:lnTo>
                  <a:cubicBezTo>
                    <a:pt x="6868033" y="0"/>
                    <a:pt x="6933947" y="65913"/>
                    <a:pt x="6933947" y="147193"/>
                  </a:cubicBezTo>
                  <a:lnTo>
                    <a:pt x="6933947" y="3810127"/>
                  </a:lnTo>
                  <a:cubicBezTo>
                    <a:pt x="6933947" y="3891407"/>
                    <a:pt x="6868033" y="3957320"/>
                    <a:pt x="6786753" y="3957320"/>
                  </a:cubicBezTo>
                  <a:lnTo>
                    <a:pt x="147193" y="3957320"/>
                  </a:lnTo>
                  <a:cubicBezTo>
                    <a:pt x="65913" y="3957320"/>
                    <a:pt x="0" y="3891407"/>
                    <a:pt x="0" y="3810127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6854800" y="2318004"/>
            <a:ext cx="4577944" cy="411480"/>
            <a:chOff x="0" y="0"/>
            <a:chExt cx="6103925" cy="54864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6103924" cy="548640"/>
            </a:xfrm>
            <a:custGeom>
              <a:avLst/>
              <a:gdLst/>
              <a:ahLst/>
              <a:cxnLst/>
              <a:rect r="r" b="b" t="t" l="l"/>
              <a:pathLst>
                <a:path h="548640" w="6103924">
                  <a:moveTo>
                    <a:pt x="0" y="0"/>
                  </a:moveTo>
                  <a:lnTo>
                    <a:pt x="6103924" y="0"/>
                  </a:lnTo>
                  <a:lnTo>
                    <a:pt x="6103924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66781" r="0" b="-166781"/>
              </a:stretch>
            </a:blip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47625"/>
              <a:ext cx="6103925" cy="5962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0"/>
                </a:lnSpc>
              </a:pPr>
              <a:r>
                <a:rPr lang="en-US" sz="2100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How many are there?</a:t>
              </a: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6854800" y="2718816"/>
            <a:ext cx="4577944" cy="21366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70"/>
              </a:lnSpc>
            </a:pPr>
            <a:r>
              <a:rPr lang="en-US" sz="1725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Estimate for your district or state. Show your calculation.</a:t>
            </a:r>
          </a:p>
        </p:txBody>
      </p:sp>
      <p:grpSp>
        <p:nvGrpSpPr>
          <p:cNvPr name="Group 23" id="23"/>
          <p:cNvGrpSpPr/>
          <p:nvPr/>
        </p:nvGrpSpPr>
        <p:grpSpPr>
          <a:xfrm rot="0">
            <a:off x="12273610" y="2116455"/>
            <a:ext cx="5200498" cy="2967990"/>
            <a:chOff x="0" y="0"/>
            <a:chExt cx="6933997" cy="395732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6933947" cy="3957320"/>
            </a:xfrm>
            <a:custGeom>
              <a:avLst/>
              <a:gdLst/>
              <a:ahLst/>
              <a:cxnLst/>
              <a:rect r="r" b="b" t="t" l="l"/>
              <a:pathLst>
                <a:path h="3957320" w="6933947">
                  <a:moveTo>
                    <a:pt x="0" y="147193"/>
                  </a:moveTo>
                  <a:cubicBezTo>
                    <a:pt x="0" y="65913"/>
                    <a:pt x="65913" y="0"/>
                    <a:pt x="147193" y="0"/>
                  </a:cubicBezTo>
                  <a:lnTo>
                    <a:pt x="6786753" y="0"/>
                  </a:lnTo>
                  <a:cubicBezTo>
                    <a:pt x="6868033" y="0"/>
                    <a:pt x="6933947" y="65913"/>
                    <a:pt x="6933947" y="147193"/>
                  </a:cubicBezTo>
                  <a:lnTo>
                    <a:pt x="6933947" y="3810127"/>
                  </a:lnTo>
                  <a:cubicBezTo>
                    <a:pt x="6933947" y="3891407"/>
                    <a:pt x="6868033" y="3957320"/>
                    <a:pt x="6786753" y="3957320"/>
                  </a:cubicBezTo>
                  <a:lnTo>
                    <a:pt x="147193" y="3957320"/>
                  </a:lnTo>
                  <a:cubicBezTo>
                    <a:pt x="65913" y="3957320"/>
                    <a:pt x="0" y="3891407"/>
                    <a:pt x="0" y="3810127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12584887" y="2318004"/>
            <a:ext cx="4577944" cy="411480"/>
            <a:chOff x="0" y="0"/>
            <a:chExt cx="6103925" cy="54864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6103924" cy="548640"/>
            </a:xfrm>
            <a:custGeom>
              <a:avLst/>
              <a:gdLst/>
              <a:ahLst/>
              <a:cxnLst/>
              <a:rect r="r" b="b" t="t" l="l"/>
              <a:pathLst>
                <a:path h="548640" w="6103924">
                  <a:moveTo>
                    <a:pt x="0" y="0"/>
                  </a:moveTo>
                  <a:lnTo>
                    <a:pt x="6103924" y="0"/>
                  </a:lnTo>
                  <a:lnTo>
                    <a:pt x="6103924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66781" r="0" b="-166781"/>
              </a:stretch>
            </a:blip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47625"/>
              <a:ext cx="6103925" cy="5962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0"/>
                </a:lnSpc>
              </a:pPr>
              <a:r>
                <a:rPr lang="en-US" sz="2100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What will they pay?</a:t>
              </a:r>
            </a:p>
          </p:txBody>
        </p:sp>
      </p:grpSp>
      <p:sp>
        <p:nvSpPr>
          <p:cNvPr name="TextBox 28" id="28"/>
          <p:cNvSpPr txBox="true"/>
          <p:nvPr/>
        </p:nvSpPr>
        <p:spPr>
          <a:xfrm rot="0">
            <a:off x="12584887" y="2718816"/>
            <a:ext cx="4577944" cy="21366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70"/>
              </a:lnSpc>
            </a:pPr>
            <a:r>
              <a:rPr lang="en-US" sz="1725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Price they accepted when you asked them. Quote the response.</a:t>
            </a:r>
          </a:p>
        </p:txBody>
      </p:sp>
      <p:grpSp>
        <p:nvGrpSpPr>
          <p:cNvPr name="Group 29" id="29"/>
          <p:cNvGrpSpPr/>
          <p:nvPr/>
        </p:nvGrpSpPr>
        <p:grpSpPr>
          <a:xfrm rot="0">
            <a:off x="813435" y="5545455"/>
            <a:ext cx="5200498" cy="2967990"/>
            <a:chOff x="0" y="0"/>
            <a:chExt cx="6933997" cy="395732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6933947" cy="3957320"/>
            </a:xfrm>
            <a:custGeom>
              <a:avLst/>
              <a:gdLst/>
              <a:ahLst/>
              <a:cxnLst/>
              <a:rect r="r" b="b" t="t" l="l"/>
              <a:pathLst>
                <a:path h="3957320" w="6933947">
                  <a:moveTo>
                    <a:pt x="0" y="147193"/>
                  </a:moveTo>
                  <a:cubicBezTo>
                    <a:pt x="0" y="65913"/>
                    <a:pt x="65913" y="0"/>
                    <a:pt x="147193" y="0"/>
                  </a:cubicBezTo>
                  <a:lnTo>
                    <a:pt x="6786753" y="0"/>
                  </a:lnTo>
                  <a:cubicBezTo>
                    <a:pt x="6868033" y="0"/>
                    <a:pt x="6933947" y="65913"/>
                    <a:pt x="6933947" y="147193"/>
                  </a:cubicBezTo>
                  <a:lnTo>
                    <a:pt x="6933947" y="3810127"/>
                  </a:lnTo>
                  <a:cubicBezTo>
                    <a:pt x="6933947" y="3891407"/>
                    <a:pt x="6868033" y="3957320"/>
                    <a:pt x="6786753" y="3957320"/>
                  </a:cubicBezTo>
                  <a:lnTo>
                    <a:pt x="147193" y="3957320"/>
                  </a:lnTo>
                  <a:cubicBezTo>
                    <a:pt x="65913" y="3957320"/>
                    <a:pt x="0" y="3891407"/>
                    <a:pt x="0" y="3810127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31" id="31"/>
          <p:cNvGrpSpPr/>
          <p:nvPr/>
        </p:nvGrpSpPr>
        <p:grpSpPr>
          <a:xfrm rot="0">
            <a:off x="1124712" y="5747004"/>
            <a:ext cx="4577944" cy="411480"/>
            <a:chOff x="0" y="0"/>
            <a:chExt cx="6103925" cy="54864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6103924" cy="548640"/>
            </a:xfrm>
            <a:custGeom>
              <a:avLst/>
              <a:gdLst/>
              <a:ahLst/>
              <a:cxnLst/>
              <a:rect r="r" b="b" t="t" l="l"/>
              <a:pathLst>
                <a:path h="548640" w="6103924">
                  <a:moveTo>
                    <a:pt x="0" y="0"/>
                  </a:moveTo>
                  <a:lnTo>
                    <a:pt x="6103924" y="0"/>
                  </a:lnTo>
                  <a:lnTo>
                    <a:pt x="6103924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66781" r="0" b="-166781"/>
              </a:stretch>
            </a:blip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47625"/>
              <a:ext cx="6103925" cy="5962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0"/>
                </a:lnSpc>
              </a:pPr>
              <a:r>
                <a:rPr lang="en-US" sz="2100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How we earn</a:t>
              </a: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24712" y="6147816"/>
            <a:ext cx="4577944" cy="21366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70"/>
              </a:lnSpc>
            </a:pPr>
            <a:r>
              <a:rPr lang="en-US" sz="1725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Sale, rental, subscription, service charge, commission?</a:t>
            </a:r>
          </a:p>
        </p:txBody>
      </p:sp>
      <p:grpSp>
        <p:nvGrpSpPr>
          <p:cNvPr name="Group 35" id="35"/>
          <p:cNvGrpSpPr/>
          <p:nvPr/>
        </p:nvGrpSpPr>
        <p:grpSpPr>
          <a:xfrm rot="0">
            <a:off x="6543523" y="5545455"/>
            <a:ext cx="5200498" cy="2967990"/>
            <a:chOff x="0" y="0"/>
            <a:chExt cx="6933997" cy="395732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6933947" cy="3957320"/>
            </a:xfrm>
            <a:custGeom>
              <a:avLst/>
              <a:gdLst/>
              <a:ahLst/>
              <a:cxnLst/>
              <a:rect r="r" b="b" t="t" l="l"/>
              <a:pathLst>
                <a:path h="3957320" w="6933947">
                  <a:moveTo>
                    <a:pt x="0" y="147193"/>
                  </a:moveTo>
                  <a:cubicBezTo>
                    <a:pt x="0" y="65913"/>
                    <a:pt x="65913" y="0"/>
                    <a:pt x="147193" y="0"/>
                  </a:cubicBezTo>
                  <a:lnTo>
                    <a:pt x="6786753" y="0"/>
                  </a:lnTo>
                  <a:cubicBezTo>
                    <a:pt x="6868033" y="0"/>
                    <a:pt x="6933947" y="65913"/>
                    <a:pt x="6933947" y="147193"/>
                  </a:cubicBezTo>
                  <a:lnTo>
                    <a:pt x="6933947" y="3810127"/>
                  </a:lnTo>
                  <a:cubicBezTo>
                    <a:pt x="6933947" y="3891407"/>
                    <a:pt x="6868033" y="3957320"/>
                    <a:pt x="6786753" y="3957320"/>
                  </a:cubicBezTo>
                  <a:lnTo>
                    <a:pt x="147193" y="3957320"/>
                  </a:lnTo>
                  <a:cubicBezTo>
                    <a:pt x="65913" y="3957320"/>
                    <a:pt x="0" y="3891407"/>
                    <a:pt x="0" y="3810127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37" id="37"/>
          <p:cNvGrpSpPr/>
          <p:nvPr/>
        </p:nvGrpSpPr>
        <p:grpSpPr>
          <a:xfrm rot="0">
            <a:off x="6854800" y="5747004"/>
            <a:ext cx="4577944" cy="411480"/>
            <a:chOff x="0" y="0"/>
            <a:chExt cx="6103925" cy="54864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6103924" cy="548640"/>
            </a:xfrm>
            <a:custGeom>
              <a:avLst/>
              <a:gdLst/>
              <a:ahLst/>
              <a:cxnLst/>
              <a:rect r="r" b="b" t="t" l="l"/>
              <a:pathLst>
                <a:path h="548640" w="6103924">
                  <a:moveTo>
                    <a:pt x="0" y="0"/>
                  </a:moveTo>
                  <a:lnTo>
                    <a:pt x="6103924" y="0"/>
                  </a:lnTo>
                  <a:lnTo>
                    <a:pt x="6103924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66781" r="0" b="-166781"/>
              </a:stretch>
            </a:blip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47625"/>
              <a:ext cx="6103925" cy="5962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0"/>
                </a:lnSpc>
              </a:pPr>
              <a:r>
                <a:rPr lang="en-US" sz="2100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Cost to make one unit</a:t>
              </a:r>
            </a:p>
          </p:txBody>
        </p:sp>
      </p:grpSp>
      <p:sp>
        <p:nvSpPr>
          <p:cNvPr name="TextBox 40" id="40"/>
          <p:cNvSpPr txBox="true"/>
          <p:nvPr/>
        </p:nvSpPr>
        <p:spPr>
          <a:xfrm rot="0">
            <a:off x="6854800" y="6147816"/>
            <a:ext cx="4577944" cy="21366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70"/>
              </a:lnSpc>
            </a:pPr>
            <a:r>
              <a:rPr lang="en-US" sz="1725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Material plus labour plus overhead. Show the margin.</a:t>
            </a:r>
          </a:p>
        </p:txBody>
      </p:sp>
      <p:grpSp>
        <p:nvGrpSpPr>
          <p:cNvPr name="Group 41" id="41"/>
          <p:cNvGrpSpPr/>
          <p:nvPr/>
        </p:nvGrpSpPr>
        <p:grpSpPr>
          <a:xfrm rot="0">
            <a:off x="12273610" y="5545455"/>
            <a:ext cx="5200498" cy="2967990"/>
            <a:chOff x="0" y="0"/>
            <a:chExt cx="6933997" cy="3957320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6933947" cy="3957320"/>
            </a:xfrm>
            <a:custGeom>
              <a:avLst/>
              <a:gdLst/>
              <a:ahLst/>
              <a:cxnLst/>
              <a:rect r="r" b="b" t="t" l="l"/>
              <a:pathLst>
                <a:path h="3957320" w="6933947">
                  <a:moveTo>
                    <a:pt x="0" y="147193"/>
                  </a:moveTo>
                  <a:cubicBezTo>
                    <a:pt x="0" y="65913"/>
                    <a:pt x="65913" y="0"/>
                    <a:pt x="147193" y="0"/>
                  </a:cubicBezTo>
                  <a:lnTo>
                    <a:pt x="6786753" y="0"/>
                  </a:lnTo>
                  <a:cubicBezTo>
                    <a:pt x="6868033" y="0"/>
                    <a:pt x="6933947" y="65913"/>
                    <a:pt x="6933947" y="147193"/>
                  </a:cubicBezTo>
                  <a:lnTo>
                    <a:pt x="6933947" y="3810127"/>
                  </a:lnTo>
                  <a:cubicBezTo>
                    <a:pt x="6933947" y="3891407"/>
                    <a:pt x="6868033" y="3957320"/>
                    <a:pt x="6786753" y="3957320"/>
                  </a:cubicBezTo>
                  <a:lnTo>
                    <a:pt x="147193" y="3957320"/>
                  </a:lnTo>
                  <a:cubicBezTo>
                    <a:pt x="65913" y="3957320"/>
                    <a:pt x="0" y="3891407"/>
                    <a:pt x="0" y="3810127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43" id="43"/>
          <p:cNvGrpSpPr/>
          <p:nvPr/>
        </p:nvGrpSpPr>
        <p:grpSpPr>
          <a:xfrm rot="0">
            <a:off x="12584887" y="5747004"/>
            <a:ext cx="4577944" cy="411480"/>
            <a:chOff x="0" y="0"/>
            <a:chExt cx="6103925" cy="548640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6103924" cy="548640"/>
            </a:xfrm>
            <a:custGeom>
              <a:avLst/>
              <a:gdLst/>
              <a:ahLst/>
              <a:cxnLst/>
              <a:rect r="r" b="b" t="t" l="l"/>
              <a:pathLst>
                <a:path h="548640" w="6103924">
                  <a:moveTo>
                    <a:pt x="0" y="0"/>
                  </a:moveTo>
                  <a:lnTo>
                    <a:pt x="6103924" y="0"/>
                  </a:lnTo>
                  <a:lnTo>
                    <a:pt x="6103924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66781" r="0" b="-166781"/>
              </a:stretch>
            </a:blipFill>
          </p:spPr>
        </p:sp>
        <p:sp>
          <p:nvSpPr>
            <p:cNvPr name="TextBox 45" id="45"/>
            <p:cNvSpPr txBox="true"/>
            <p:nvPr/>
          </p:nvSpPr>
          <p:spPr>
            <a:xfrm>
              <a:off x="0" y="-47625"/>
              <a:ext cx="6103925" cy="5962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0"/>
                </a:lnSpc>
              </a:pPr>
              <a:r>
                <a:rPr lang="en-US" sz="2100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How we will reach them</a:t>
              </a:r>
            </a:p>
          </p:txBody>
        </p:sp>
      </p:grpSp>
      <p:sp>
        <p:nvSpPr>
          <p:cNvPr name="TextBox 46" id="46"/>
          <p:cNvSpPr txBox="true"/>
          <p:nvPr/>
        </p:nvSpPr>
        <p:spPr>
          <a:xfrm rot="0">
            <a:off x="12584887" y="6147816"/>
            <a:ext cx="4577944" cy="21366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70"/>
              </a:lnSpc>
            </a:pPr>
            <a:r>
              <a:rPr lang="en-US" sz="1725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Dealers, self-help groups, college network, online, government scheme?</a:t>
            </a:r>
          </a:p>
        </p:txBody>
      </p:sp>
      <p:grpSp>
        <p:nvGrpSpPr>
          <p:cNvPr name="Group 47" id="47"/>
          <p:cNvGrpSpPr/>
          <p:nvPr/>
        </p:nvGrpSpPr>
        <p:grpSpPr>
          <a:xfrm rot="0">
            <a:off x="822960" y="9628632"/>
            <a:ext cx="11658600" cy="411480"/>
            <a:chOff x="0" y="0"/>
            <a:chExt cx="15544800" cy="548640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15544800" cy="548640"/>
            </a:xfrm>
            <a:custGeom>
              <a:avLst/>
              <a:gdLst/>
              <a:ahLst/>
              <a:cxnLst/>
              <a:rect r="r" b="b" t="t" l="l"/>
              <a:pathLst>
                <a:path h="548640" w="15544800">
                  <a:moveTo>
                    <a:pt x="0" y="0"/>
                  </a:moveTo>
                  <a:lnTo>
                    <a:pt x="15544800" y="0"/>
                  </a:lnTo>
                  <a:lnTo>
                    <a:pt x="1554480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502076" r="0" b="-502076"/>
              </a:stretch>
            </a:blipFill>
          </p:spPr>
        </p:sp>
        <p:sp>
          <p:nvSpPr>
            <p:cNvPr name="TextBox 49" id="49"/>
            <p:cNvSpPr txBox="true"/>
            <p:nvPr/>
          </p:nvSpPr>
          <p:spPr>
            <a:xfrm>
              <a:off x="0" y="-28575"/>
              <a:ext cx="15544800" cy="57721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949"/>
                </a:lnSpc>
              </a:pPr>
              <a:r>
                <a:rPr lang="en-US" sz="1624">
                  <a:solidFill>
                    <a:srgbClr val="9AAAAC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Aditya College of Engineering, Madanapalle  |  Innovation &amp; Idea Pitch</a:t>
              </a:r>
            </a:p>
          </p:txBody>
        </p:sp>
      </p:grpSp>
      <p:grpSp>
        <p:nvGrpSpPr>
          <p:cNvPr name="Group 50" id="50"/>
          <p:cNvGrpSpPr/>
          <p:nvPr/>
        </p:nvGrpSpPr>
        <p:grpSpPr>
          <a:xfrm rot="0">
            <a:off x="15818663" y="9628632"/>
            <a:ext cx="1645920" cy="411480"/>
            <a:chOff x="0" y="0"/>
            <a:chExt cx="2194560" cy="548640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2194560" cy="548640"/>
            </a:xfrm>
            <a:custGeom>
              <a:avLst/>
              <a:gdLst/>
              <a:ahLst/>
              <a:cxnLst/>
              <a:rect r="r" b="b" t="t" l="l"/>
              <a:pathLst>
                <a:path h="548640" w="2194560">
                  <a:moveTo>
                    <a:pt x="0" y="0"/>
                  </a:moveTo>
                  <a:lnTo>
                    <a:pt x="2194560" y="0"/>
                  </a:lnTo>
                  <a:lnTo>
                    <a:pt x="219456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52" id="52"/>
            <p:cNvSpPr txBox="true"/>
            <p:nvPr/>
          </p:nvSpPr>
          <p:spPr>
            <a:xfrm>
              <a:off x="0" y="-38100"/>
              <a:ext cx="2194560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709"/>
                </a:lnSpc>
              </a:pPr>
              <a:r>
                <a:rPr lang="en-US" sz="1425">
                  <a:solidFill>
                    <a:srgbClr val="9AAAAC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7 / 10</a:t>
              </a:r>
            </a:p>
          </p:txBody>
        </p:sp>
      </p:grpSp>
      <p:sp>
        <p:nvSpPr>
          <p:cNvPr name="Freeform 53" id="53"/>
          <p:cNvSpPr/>
          <p:nvPr/>
        </p:nvSpPr>
        <p:spPr>
          <a:xfrm flipH="false" flipV="false" rot="0">
            <a:off x="15782572" y="0"/>
            <a:ext cx="2953456" cy="1968971"/>
          </a:xfrm>
          <a:custGeom>
            <a:avLst/>
            <a:gdLst/>
            <a:ahLst/>
            <a:cxnLst/>
            <a:rect r="r" b="b" t="t" l="l"/>
            <a:pathLst>
              <a:path h="1968971" w="2953456">
                <a:moveTo>
                  <a:pt x="0" y="0"/>
                </a:moveTo>
                <a:lnTo>
                  <a:pt x="2953456" y="0"/>
                </a:lnTo>
                <a:lnTo>
                  <a:pt x="2953456" y="1968971"/>
                </a:lnTo>
                <a:lnTo>
                  <a:pt x="0" y="19689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2960" y="466344"/>
            <a:ext cx="850392" cy="850392"/>
            <a:chOff x="0" y="0"/>
            <a:chExt cx="1133856" cy="113385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33856" cy="1133856"/>
            </a:xfrm>
            <a:custGeom>
              <a:avLst/>
              <a:gdLst/>
              <a:ahLst/>
              <a:cxnLst/>
              <a:rect r="r" b="b" t="t" l="l"/>
              <a:pathLst>
                <a:path h="1133856" w="1133856">
                  <a:moveTo>
                    <a:pt x="0" y="566928"/>
                  </a:moveTo>
                  <a:cubicBezTo>
                    <a:pt x="0" y="253873"/>
                    <a:pt x="253873" y="0"/>
                    <a:pt x="566928" y="0"/>
                  </a:cubicBezTo>
                  <a:cubicBezTo>
                    <a:pt x="879983" y="0"/>
                    <a:pt x="1133856" y="253873"/>
                    <a:pt x="1133856" y="566928"/>
                  </a:cubicBezTo>
                  <a:cubicBezTo>
                    <a:pt x="1133856" y="879983"/>
                    <a:pt x="879983" y="1133856"/>
                    <a:pt x="566928" y="1133856"/>
                  </a:cubicBezTo>
                  <a:cubicBezTo>
                    <a:pt x="253873" y="1133856"/>
                    <a:pt x="0" y="879983"/>
                    <a:pt x="0" y="566928"/>
                  </a:cubicBezTo>
                  <a:close/>
                </a:path>
              </a:pathLst>
            </a:custGeom>
            <a:solidFill>
              <a:srgbClr val="E8703A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822960" y="466344"/>
            <a:ext cx="850392" cy="850392"/>
            <a:chOff x="0" y="0"/>
            <a:chExt cx="1133856" cy="113385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133856" cy="1133856"/>
            </a:xfrm>
            <a:custGeom>
              <a:avLst/>
              <a:gdLst/>
              <a:ahLst/>
              <a:cxnLst/>
              <a:rect r="r" b="b" t="t" l="l"/>
              <a:pathLst>
                <a:path h="1133856" w="1133856">
                  <a:moveTo>
                    <a:pt x="0" y="0"/>
                  </a:moveTo>
                  <a:lnTo>
                    <a:pt x="1133856" y="0"/>
                  </a:lnTo>
                  <a:lnTo>
                    <a:pt x="1133856" y="1133856"/>
                  </a:lnTo>
                  <a:lnTo>
                    <a:pt x="0" y="113385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9525"/>
              <a:ext cx="1133856" cy="114338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960"/>
                </a:lnSpc>
              </a:pPr>
              <a:r>
                <a:rPr lang="en-US" sz="3300" b="true">
                  <a:solidFill>
                    <a:srgbClr val="FFFFFF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8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988820" y="411480"/>
            <a:ext cx="15407183" cy="960120"/>
            <a:chOff x="0" y="0"/>
            <a:chExt cx="20542910" cy="128016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0542910" cy="1280160"/>
            </a:xfrm>
            <a:custGeom>
              <a:avLst/>
              <a:gdLst/>
              <a:ahLst/>
              <a:cxnLst/>
              <a:rect r="r" b="b" t="t" l="l"/>
              <a:pathLst>
                <a:path h="1280160" w="20542910">
                  <a:moveTo>
                    <a:pt x="0" y="0"/>
                  </a:moveTo>
                  <a:lnTo>
                    <a:pt x="20542910" y="0"/>
                  </a:lnTo>
                  <a:lnTo>
                    <a:pt x="20542910" y="1280160"/>
                  </a:lnTo>
                  <a:lnTo>
                    <a:pt x="0" y="12801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62679" r="0" b="-262679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-19050"/>
              <a:ext cx="20542910" cy="129921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400"/>
                </a:lnSpc>
              </a:pPr>
              <a:r>
                <a:rPr lang="en-US" sz="4500" b="true">
                  <a:solidFill>
                    <a:srgbClr val="12333A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Plan for the Next Six Months</a:t>
              </a: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988820" y="1333500"/>
            <a:ext cx="15407183" cy="4770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Four milestones with dates. Keep them small enough to be believable.</a:t>
            </a:r>
          </a:p>
        </p:txBody>
      </p:sp>
      <p:sp>
        <p:nvSpPr>
          <p:cNvPr name="AutoShape 11" id="11"/>
          <p:cNvSpPr/>
          <p:nvPr/>
        </p:nvSpPr>
        <p:spPr>
          <a:xfrm rot="10140">
            <a:off x="2689831" y="2939415"/>
            <a:ext cx="12907880" cy="0"/>
          </a:xfrm>
          <a:prstGeom prst="line">
            <a:avLst/>
          </a:prstGeom>
          <a:ln cap="rnd" w="19050">
            <a:solidFill>
              <a:srgbClr val="D2E3E3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2" id="12"/>
          <p:cNvGrpSpPr/>
          <p:nvPr/>
        </p:nvGrpSpPr>
        <p:grpSpPr>
          <a:xfrm rot="0">
            <a:off x="2324862" y="2564892"/>
            <a:ext cx="768096" cy="768096"/>
            <a:chOff x="0" y="0"/>
            <a:chExt cx="1024128" cy="1024128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024128" cy="1024128"/>
            </a:xfrm>
            <a:custGeom>
              <a:avLst/>
              <a:gdLst/>
              <a:ahLst/>
              <a:cxnLst/>
              <a:rect r="r" b="b" t="t" l="l"/>
              <a:pathLst>
                <a:path h="1024128" w="1024128">
                  <a:moveTo>
                    <a:pt x="0" y="512064"/>
                  </a:moveTo>
                  <a:cubicBezTo>
                    <a:pt x="0" y="229235"/>
                    <a:pt x="229235" y="0"/>
                    <a:pt x="512064" y="0"/>
                  </a:cubicBezTo>
                  <a:cubicBezTo>
                    <a:pt x="794893" y="0"/>
                    <a:pt x="1024128" y="229235"/>
                    <a:pt x="1024128" y="512064"/>
                  </a:cubicBezTo>
                  <a:cubicBezTo>
                    <a:pt x="1024128" y="794893"/>
                    <a:pt x="794893" y="1024128"/>
                    <a:pt x="512064" y="1024128"/>
                  </a:cubicBezTo>
                  <a:cubicBezTo>
                    <a:pt x="229235" y="1024128"/>
                    <a:pt x="0" y="794893"/>
                    <a:pt x="0" y="512064"/>
                  </a:cubicBezTo>
                  <a:close/>
                </a:path>
              </a:pathLst>
            </a:custGeom>
            <a:solidFill>
              <a:srgbClr val="E8703A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2324862" y="2564892"/>
            <a:ext cx="768096" cy="768096"/>
            <a:chOff x="0" y="0"/>
            <a:chExt cx="1024128" cy="102412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024128" cy="1024128"/>
            </a:xfrm>
            <a:custGeom>
              <a:avLst/>
              <a:gdLst/>
              <a:ahLst/>
              <a:cxnLst/>
              <a:rect r="r" b="b" t="t" l="l"/>
              <a:pathLst>
                <a:path h="1024128" w="1024128">
                  <a:moveTo>
                    <a:pt x="0" y="0"/>
                  </a:moveTo>
                  <a:lnTo>
                    <a:pt x="1024128" y="0"/>
                  </a:lnTo>
                  <a:lnTo>
                    <a:pt x="1024128" y="1024128"/>
                  </a:lnTo>
                  <a:lnTo>
                    <a:pt x="0" y="102412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9525"/>
              <a:ext cx="1024128" cy="103365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879"/>
                </a:lnSpc>
              </a:pPr>
              <a:r>
                <a:rPr lang="en-US" sz="2400" b="true">
                  <a:solidFill>
                    <a:srgbClr val="FFFFFF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1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822960" y="3497580"/>
            <a:ext cx="3771900" cy="411480"/>
            <a:chOff x="0" y="0"/>
            <a:chExt cx="5029200" cy="54864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5029200" cy="548640"/>
            </a:xfrm>
            <a:custGeom>
              <a:avLst/>
              <a:gdLst/>
              <a:ahLst/>
              <a:cxnLst/>
              <a:rect r="r" b="b" t="t" l="l"/>
              <a:pathLst>
                <a:path h="548640" w="5029200">
                  <a:moveTo>
                    <a:pt x="0" y="0"/>
                  </a:moveTo>
                  <a:lnTo>
                    <a:pt x="5029200" y="0"/>
                  </a:lnTo>
                  <a:lnTo>
                    <a:pt x="502920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28612" r="0" b="-128612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5029200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12333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Month 1-2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813435" y="4036695"/>
            <a:ext cx="3790950" cy="2076450"/>
            <a:chOff x="0" y="0"/>
            <a:chExt cx="5054600" cy="27686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5054600" cy="2768600"/>
            </a:xfrm>
            <a:custGeom>
              <a:avLst/>
              <a:gdLst/>
              <a:ahLst/>
              <a:cxnLst/>
              <a:rect r="r" b="b" t="t" l="l"/>
              <a:pathLst>
                <a:path h="2768600" w="5054600">
                  <a:moveTo>
                    <a:pt x="0" y="147701"/>
                  </a:moveTo>
                  <a:cubicBezTo>
                    <a:pt x="0" y="66167"/>
                    <a:pt x="66167" y="0"/>
                    <a:pt x="147701" y="0"/>
                  </a:cubicBezTo>
                  <a:lnTo>
                    <a:pt x="4906899" y="0"/>
                  </a:lnTo>
                  <a:cubicBezTo>
                    <a:pt x="4988433" y="0"/>
                    <a:pt x="5054600" y="66167"/>
                    <a:pt x="5054600" y="147701"/>
                  </a:cubicBezTo>
                  <a:lnTo>
                    <a:pt x="5054600" y="2620899"/>
                  </a:lnTo>
                  <a:cubicBezTo>
                    <a:pt x="5054600" y="2702433"/>
                    <a:pt x="4988433" y="2768600"/>
                    <a:pt x="4906899" y="2768600"/>
                  </a:cubicBezTo>
                  <a:lnTo>
                    <a:pt x="147701" y="2768600"/>
                  </a:lnTo>
                  <a:cubicBezTo>
                    <a:pt x="66167" y="2768600"/>
                    <a:pt x="0" y="2702433"/>
                    <a:pt x="0" y="2620899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sp>
        <p:nvSpPr>
          <p:cNvPr name="TextBox 22" id="22"/>
          <p:cNvSpPr txBox="true"/>
          <p:nvPr/>
        </p:nvSpPr>
        <p:spPr>
          <a:xfrm rot="0">
            <a:off x="1042416" y="4223385"/>
            <a:ext cx="3332988" cy="1674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80"/>
              </a:lnSpc>
            </a:pPr>
            <a:r>
              <a:rPr lang="en-US" sz="1650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Milestone and who is responsible</a:t>
            </a:r>
          </a:p>
        </p:txBody>
      </p:sp>
      <p:grpSp>
        <p:nvGrpSpPr>
          <p:cNvPr name="Group 23" id="23"/>
          <p:cNvGrpSpPr/>
          <p:nvPr/>
        </p:nvGrpSpPr>
        <p:grpSpPr>
          <a:xfrm rot="0">
            <a:off x="6614770" y="2564892"/>
            <a:ext cx="768096" cy="768096"/>
            <a:chOff x="0" y="0"/>
            <a:chExt cx="1024128" cy="1024128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024128" cy="1024128"/>
            </a:xfrm>
            <a:custGeom>
              <a:avLst/>
              <a:gdLst/>
              <a:ahLst/>
              <a:cxnLst/>
              <a:rect r="r" b="b" t="t" l="l"/>
              <a:pathLst>
                <a:path h="1024128" w="1024128">
                  <a:moveTo>
                    <a:pt x="0" y="512064"/>
                  </a:moveTo>
                  <a:cubicBezTo>
                    <a:pt x="0" y="229235"/>
                    <a:pt x="229235" y="0"/>
                    <a:pt x="512064" y="0"/>
                  </a:cubicBezTo>
                  <a:cubicBezTo>
                    <a:pt x="794893" y="0"/>
                    <a:pt x="1024128" y="229235"/>
                    <a:pt x="1024128" y="512064"/>
                  </a:cubicBezTo>
                  <a:cubicBezTo>
                    <a:pt x="1024128" y="794893"/>
                    <a:pt x="794893" y="1024128"/>
                    <a:pt x="512064" y="1024128"/>
                  </a:cubicBezTo>
                  <a:cubicBezTo>
                    <a:pt x="229235" y="1024128"/>
                    <a:pt x="0" y="794893"/>
                    <a:pt x="0" y="512064"/>
                  </a:cubicBezTo>
                  <a:close/>
                </a:path>
              </a:pathLst>
            </a:custGeom>
            <a:solidFill>
              <a:srgbClr val="E8703A"/>
            </a:solidFill>
          </p:spPr>
        </p:sp>
      </p:grpSp>
      <p:grpSp>
        <p:nvGrpSpPr>
          <p:cNvPr name="Group 25" id="25"/>
          <p:cNvGrpSpPr/>
          <p:nvPr/>
        </p:nvGrpSpPr>
        <p:grpSpPr>
          <a:xfrm rot="0">
            <a:off x="6614770" y="2564892"/>
            <a:ext cx="768096" cy="768096"/>
            <a:chOff x="0" y="0"/>
            <a:chExt cx="1024128" cy="1024128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1024128" cy="1024128"/>
            </a:xfrm>
            <a:custGeom>
              <a:avLst/>
              <a:gdLst/>
              <a:ahLst/>
              <a:cxnLst/>
              <a:rect r="r" b="b" t="t" l="l"/>
              <a:pathLst>
                <a:path h="1024128" w="1024128">
                  <a:moveTo>
                    <a:pt x="0" y="0"/>
                  </a:moveTo>
                  <a:lnTo>
                    <a:pt x="1024128" y="0"/>
                  </a:lnTo>
                  <a:lnTo>
                    <a:pt x="1024128" y="1024128"/>
                  </a:lnTo>
                  <a:lnTo>
                    <a:pt x="0" y="102412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9525"/>
              <a:ext cx="1024128" cy="103365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879"/>
                </a:lnSpc>
              </a:pPr>
              <a:r>
                <a:rPr lang="en-US" sz="2400" b="true">
                  <a:solidFill>
                    <a:srgbClr val="FFFFFF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2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5112868" y="3497580"/>
            <a:ext cx="3771900" cy="411480"/>
            <a:chOff x="0" y="0"/>
            <a:chExt cx="5029200" cy="54864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5029200" cy="548640"/>
            </a:xfrm>
            <a:custGeom>
              <a:avLst/>
              <a:gdLst/>
              <a:ahLst/>
              <a:cxnLst/>
              <a:rect r="r" b="b" t="t" l="l"/>
              <a:pathLst>
                <a:path h="548640" w="5029200">
                  <a:moveTo>
                    <a:pt x="0" y="0"/>
                  </a:moveTo>
                  <a:lnTo>
                    <a:pt x="5029200" y="0"/>
                  </a:lnTo>
                  <a:lnTo>
                    <a:pt x="502920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28612" r="0" b="-128612"/>
              </a:stretch>
            </a:blip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38100"/>
              <a:ext cx="5029200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12333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Month 3</a:t>
              </a: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103343" y="4036695"/>
            <a:ext cx="3790950" cy="2076450"/>
            <a:chOff x="0" y="0"/>
            <a:chExt cx="5054600" cy="27686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5054600" cy="2768600"/>
            </a:xfrm>
            <a:custGeom>
              <a:avLst/>
              <a:gdLst/>
              <a:ahLst/>
              <a:cxnLst/>
              <a:rect r="r" b="b" t="t" l="l"/>
              <a:pathLst>
                <a:path h="2768600" w="5054600">
                  <a:moveTo>
                    <a:pt x="0" y="147701"/>
                  </a:moveTo>
                  <a:cubicBezTo>
                    <a:pt x="0" y="66167"/>
                    <a:pt x="66167" y="0"/>
                    <a:pt x="147701" y="0"/>
                  </a:cubicBezTo>
                  <a:lnTo>
                    <a:pt x="4906899" y="0"/>
                  </a:lnTo>
                  <a:cubicBezTo>
                    <a:pt x="4988433" y="0"/>
                    <a:pt x="5054600" y="66167"/>
                    <a:pt x="5054600" y="147701"/>
                  </a:cubicBezTo>
                  <a:lnTo>
                    <a:pt x="5054600" y="2620899"/>
                  </a:lnTo>
                  <a:cubicBezTo>
                    <a:pt x="5054600" y="2702433"/>
                    <a:pt x="4988433" y="2768600"/>
                    <a:pt x="4906899" y="2768600"/>
                  </a:cubicBezTo>
                  <a:lnTo>
                    <a:pt x="147701" y="2768600"/>
                  </a:lnTo>
                  <a:cubicBezTo>
                    <a:pt x="66167" y="2768600"/>
                    <a:pt x="0" y="2702433"/>
                    <a:pt x="0" y="2620899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sp>
        <p:nvSpPr>
          <p:cNvPr name="TextBox 33" id="33"/>
          <p:cNvSpPr txBox="true"/>
          <p:nvPr/>
        </p:nvSpPr>
        <p:spPr>
          <a:xfrm rot="0">
            <a:off x="5332324" y="4223385"/>
            <a:ext cx="3332988" cy="1674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80"/>
              </a:lnSpc>
            </a:pPr>
            <a:r>
              <a:rPr lang="en-US" sz="1650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Milestone and who is responsible</a:t>
            </a:r>
          </a:p>
        </p:txBody>
      </p:sp>
      <p:grpSp>
        <p:nvGrpSpPr>
          <p:cNvPr name="Group 34" id="34"/>
          <p:cNvGrpSpPr/>
          <p:nvPr/>
        </p:nvGrpSpPr>
        <p:grpSpPr>
          <a:xfrm rot="0">
            <a:off x="10904677" y="2564892"/>
            <a:ext cx="768096" cy="768096"/>
            <a:chOff x="0" y="0"/>
            <a:chExt cx="1024128" cy="1024128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1024128" cy="1024128"/>
            </a:xfrm>
            <a:custGeom>
              <a:avLst/>
              <a:gdLst/>
              <a:ahLst/>
              <a:cxnLst/>
              <a:rect r="r" b="b" t="t" l="l"/>
              <a:pathLst>
                <a:path h="1024128" w="1024128">
                  <a:moveTo>
                    <a:pt x="0" y="512064"/>
                  </a:moveTo>
                  <a:cubicBezTo>
                    <a:pt x="0" y="229235"/>
                    <a:pt x="229235" y="0"/>
                    <a:pt x="512064" y="0"/>
                  </a:cubicBezTo>
                  <a:cubicBezTo>
                    <a:pt x="794893" y="0"/>
                    <a:pt x="1024128" y="229235"/>
                    <a:pt x="1024128" y="512064"/>
                  </a:cubicBezTo>
                  <a:cubicBezTo>
                    <a:pt x="1024128" y="794893"/>
                    <a:pt x="794893" y="1024128"/>
                    <a:pt x="512064" y="1024128"/>
                  </a:cubicBezTo>
                  <a:cubicBezTo>
                    <a:pt x="229235" y="1024128"/>
                    <a:pt x="0" y="794893"/>
                    <a:pt x="0" y="512064"/>
                  </a:cubicBezTo>
                  <a:close/>
                </a:path>
              </a:pathLst>
            </a:custGeom>
            <a:solidFill>
              <a:srgbClr val="E8703A"/>
            </a:solidFill>
          </p:spPr>
        </p:sp>
      </p:grpSp>
      <p:grpSp>
        <p:nvGrpSpPr>
          <p:cNvPr name="Group 36" id="36"/>
          <p:cNvGrpSpPr/>
          <p:nvPr/>
        </p:nvGrpSpPr>
        <p:grpSpPr>
          <a:xfrm rot="0">
            <a:off x="10904677" y="2564892"/>
            <a:ext cx="768096" cy="768096"/>
            <a:chOff x="0" y="0"/>
            <a:chExt cx="1024128" cy="1024128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1024128" cy="1024128"/>
            </a:xfrm>
            <a:custGeom>
              <a:avLst/>
              <a:gdLst/>
              <a:ahLst/>
              <a:cxnLst/>
              <a:rect r="r" b="b" t="t" l="l"/>
              <a:pathLst>
                <a:path h="1024128" w="1024128">
                  <a:moveTo>
                    <a:pt x="0" y="0"/>
                  </a:moveTo>
                  <a:lnTo>
                    <a:pt x="1024128" y="0"/>
                  </a:lnTo>
                  <a:lnTo>
                    <a:pt x="1024128" y="1024128"/>
                  </a:lnTo>
                  <a:lnTo>
                    <a:pt x="0" y="102412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38" id="38"/>
            <p:cNvSpPr txBox="true"/>
            <p:nvPr/>
          </p:nvSpPr>
          <p:spPr>
            <a:xfrm>
              <a:off x="0" y="-9525"/>
              <a:ext cx="1024128" cy="103365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879"/>
                </a:lnSpc>
              </a:pPr>
              <a:r>
                <a:rPr lang="en-US" sz="2400" b="true">
                  <a:solidFill>
                    <a:srgbClr val="FFFFFF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3</a:t>
              </a: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9402775" y="3497580"/>
            <a:ext cx="3771900" cy="411480"/>
            <a:chOff x="0" y="0"/>
            <a:chExt cx="5029200" cy="548640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5029200" cy="548640"/>
            </a:xfrm>
            <a:custGeom>
              <a:avLst/>
              <a:gdLst/>
              <a:ahLst/>
              <a:cxnLst/>
              <a:rect r="r" b="b" t="t" l="l"/>
              <a:pathLst>
                <a:path h="548640" w="5029200">
                  <a:moveTo>
                    <a:pt x="0" y="0"/>
                  </a:moveTo>
                  <a:lnTo>
                    <a:pt x="5029200" y="0"/>
                  </a:lnTo>
                  <a:lnTo>
                    <a:pt x="502920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28612" r="0" b="-128612"/>
              </a:stretch>
            </a:blipFill>
          </p:spPr>
        </p:sp>
        <p:sp>
          <p:nvSpPr>
            <p:cNvPr name="TextBox 41" id="41"/>
            <p:cNvSpPr txBox="true"/>
            <p:nvPr/>
          </p:nvSpPr>
          <p:spPr>
            <a:xfrm>
              <a:off x="0" y="-38100"/>
              <a:ext cx="5029200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12333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Month 4-5</a:t>
              </a:r>
            </a:p>
          </p:txBody>
        </p:sp>
      </p:grpSp>
      <p:grpSp>
        <p:nvGrpSpPr>
          <p:cNvPr name="Group 42" id="42"/>
          <p:cNvGrpSpPr/>
          <p:nvPr/>
        </p:nvGrpSpPr>
        <p:grpSpPr>
          <a:xfrm rot="0">
            <a:off x="9393250" y="4036695"/>
            <a:ext cx="3790950" cy="2076450"/>
            <a:chOff x="0" y="0"/>
            <a:chExt cx="5054600" cy="2768600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5054600" cy="2768600"/>
            </a:xfrm>
            <a:custGeom>
              <a:avLst/>
              <a:gdLst/>
              <a:ahLst/>
              <a:cxnLst/>
              <a:rect r="r" b="b" t="t" l="l"/>
              <a:pathLst>
                <a:path h="2768600" w="5054600">
                  <a:moveTo>
                    <a:pt x="0" y="147701"/>
                  </a:moveTo>
                  <a:cubicBezTo>
                    <a:pt x="0" y="66167"/>
                    <a:pt x="66167" y="0"/>
                    <a:pt x="147701" y="0"/>
                  </a:cubicBezTo>
                  <a:lnTo>
                    <a:pt x="4906899" y="0"/>
                  </a:lnTo>
                  <a:cubicBezTo>
                    <a:pt x="4988433" y="0"/>
                    <a:pt x="5054600" y="66167"/>
                    <a:pt x="5054600" y="147701"/>
                  </a:cubicBezTo>
                  <a:lnTo>
                    <a:pt x="5054600" y="2620899"/>
                  </a:lnTo>
                  <a:cubicBezTo>
                    <a:pt x="5054600" y="2702433"/>
                    <a:pt x="4988433" y="2768600"/>
                    <a:pt x="4906899" y="2768600"/>
                  </a:cubicBezTo>
                  <a:lnTo>
                    <a:pt x="147701" y="2768600"/>
                  </a:lnTo>
                  <a:cubicBezTo>
                    <a:pt x="66167" y="2768600"/>
                    <a:pt x="0" y="2702433"/>
                    <a:pt x="0" y="2620899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sp>
        <p:nvSpPr>
          <p:cNvPr name="TextBox 44" id="44"/>
          <p:cNvSpPr txBox="true"/>
          <p:nvPr/>
        </p:nvSpPr>
        <p:spPr>
          <a:xfrm rot="0">
            <a:off x="9622231" y="4223385"/>
            <a:ext cx="3332988" cy="1674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80"/>
              </a:lnSpc>
            </a:pPr>
            <a:r>
              <a:rPr lang="en-US" sz="1650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Milestone and who is responsible</a:t>
            </a:r>
          </a:p>
        </p:txBody>
      </p:sp>
      <p:grpSp>
        <p:nvGrpSpPr>
          <p:cNvPr name="Group 45" id="45"/>
          <p:cNvGrpSpPr/>
          <p:nvPr/>
        </p:nvGrpSpPr>
        <p:grpSpPr>
          <a:xfrm rot="0">
            <a:off x="15194585" y="2564892"/>
            <a:ext cx="768096" cy="768096"/>
            <a:chOff x="0" y="0"/>
            <a:chExt cx="1024128" cy="1024128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1024128" cy="1024128"/>
            </a:xfrm>
            <a:custGeom>
              <a:avLst/>
              <a:gdLst/>
              <a:ahLst/>
              <a:cxnLst/>
              <a:rect r="r" b="b" t="t" l="l"/>
              <a:pathLst>
                <a:path h="1024128" w="1024128">
                  <a:moveTo>
                    <a:pt x="0" y="512064"/>
                  </a:moveTo>
                  <a:cubicBezTo>
                    <a:pt x="0" y="229235"/>
                    <a:pt x="229235" y="0"/>
                    <a:pt x="512064" y="0"/>
                  </a:cubicBezTo>
                  <a:cubicBezTo>
                    <a:pt x="794893" y="0"/>
                    <a:pt x="1024128" y="229235"/>
                    <a:pt x="1024128" y="512064"/>
                  </a:cubicBezTo>
                  <a:cubicBezTo>
                    <a:pt x="1024128" y="794893"/>
                    <a:pt x="794893" y="1024128"/>
                    <a:pt x="512064" y="1024128"/>
                  </a:cubicBezTo>
                  <a:cubicBezTo>
                    <a:pt x="229235" y="1024128"/>
                    <a:pt x="0" y="794893"/>
                    <a:pt x="0" y="512064"/>
                  </a:cubicBezTo>
                  <a:close/>
                </a:path>
              </a:pathLst>
            </a:custGeom>
            <a:solidFill>
              <a:srgbClr val="E8703A"/>
            </a:solidFill>
          </p:spPr>
        </p:sp>
      </p:grpSp>
      <p:grpSp>
        <p:nvGrpSpPr>
          <p:cNvPr name="Group 47" id="47"/>
          <p:cNvGrpSpPr/>
          <p:nvPr/>
        </p:nvGrpSpPr>
        <p:grpSpPr>
          <a:xfrm rot="0">
            <a:off x="15194585" y="2564892"/>
            <a:ext cx="768096" cy="768096"/>
            <a:chOff x="0" y="0"/>
            <a:chExt cx="1024128" cy="1024128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1024128" cy="1024128"/>
            </a:xfrm>
            <a:custGeom>
              <a:avLst/>
              <a:gdLst/>
              <a:ahLst/>
              <a:cxnLst/>
              <a:rect r="r" b="b" t="t" l="l"/>
              <a:pathLst>
                <a:path h="1024128" w="1024128">
                  <a:moveTo>
                    <a:pt x="0" y="0"/>
                  </a:moveTo>
                  <a:lnTo>
                    <a:pt x="1024128" y="0"/>
                  </a:lnTo>
                  <a:lnTo>
                    <a:pt x="1024128" y="1024128"/>
                  </a:lnTo>
                  <a:lnTo>
                    <a:pt x="0" y="102412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49" id="49"/>
            <p:cNvSpPr txBox="true"/>
            <p:nvPr/>
          </p:nvSpPr>
          <p:spPr>
            <a:xfrm>
              <a:off x="0" y="-9525"/>
              <a:ext cx="1024128" cy="103365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879"/>
                </a:lnSpc>
              </a:pPr>
              <a:r>
                <a:rPr lang="en-US" sz="2400" b="true">
                  <a:solidFill>
                    <a:srgbClr val="FFFFFF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4</a:t>
              </a:r>
            </a:p>
          </p:txBody>
        </p:sp>
      </p:grpSp>
      <p:grpSp>
        <p:nvGrpSpPr>
          <p:cNvPr name="Group 50" id="50"/>
          <p:cNvGrpSpPr/>
          <p:nvPr/>
        </p:nvGrpSpPr>
        <p:grpSpPr>
          <a:xfrm rot="0">
            <a:off x="13692683" y="3497580"/>
            <a:ext cx="3771900" cy="411480"/>
            <a:chOff x="0" y="0"/>
            <a:chExt cx="5029200" cy="548640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5029200" cy="548640"/>
            </a:xfrm>
            <a:custGeom>
              <a:avLst/>
              <a:gdLst/>
              <a:ahLst/>
              <a:cxnLst/>
              <a:rect r="r" b="b" t="t" l="l"/>
              <a:pathLst>
                <a:path h="548640" w="5029200">
                  <a:moveTo>
                    <a:pt x="0" y="0"/>
                  </a:moveTo>
                  <a:lnTo>
                    <a:pt x="5029200" y="0"/>
                  </a:lnTo>
                  <a:lnTo>
                    <a:pt x="502920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28612" r="0" b="-128612"/>
              </a:stretch>
            </a:blipFill>
          </p:spPr>
        </p:sp>
        <p:sp>
          <p:nvSpPr>
            <p:cNvPr name="TextBox 52" id="52"/>
            <p:cNvSpPr txBox="true"/>
            <p:nvPr/>
          </p:nvSpPr>
          <p:spPr>
            <a:xfrm>
              <a:off x="0" y="-38100"/>
              <a:ext cx="5029200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12333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Month 6</a:t>
              </a:r>
            </a:p>
          </p:txBody>
        </p:sp>
      </p:grpSp>
      <p:grpSp>
        <p:nvGrpSpPr>
          <p:cNvPr name="Group 53" id="53"/>
          <p:cNvGrpSpPr/>
          <p:nvPr/>
        </p:nvGrpSpPr>
        <p:grpSpPr>
          <a:xfrm rot="0">
            <a:off x="13683158" y="4036695"/>
            <a:ext cx="3790950" cy="2076450"/>
            <a:chOff x="0" y="0"/>
            <a:chExt cx="5054600" cy="2768600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5054600" cy="2768600"/>
            </a:xfrm>
            <a:custGeom>
              <a:avLst/>
              <a:gdLst/>
              <a:ahLst/>
              <a:cxnLst/>
              <a:rect r="r" b="b" t="t" l="l"/>
              <a:pathLst>
                <a:path h="2768600" w="5054600">
                  <a:moveTo>
                    <a:pt x="0" y="147701"/>
                  </a:moveTo>
                  <a:cubicBezTo>
                    <a:pt x="0" y="66167"/>
                    <a:pt x="66167" y="0"/>
                    <a:pt x="147701" y="0"/>
                  </a:cubicBezTo>
                  <a:lnTo>
                    <a:pt x="4906899" y="0"/>
                  </a:lnTo>
                  <a:cubicBezTo>
                    <a:pt x="4988433" y="0"/>
                    <a:pt x="5054600" y="66167"/>
                    <a:pt x="5054600" y="147701"/>
                  </a:cubicBezTo>
                  <a:lnTo>
                    <a:pt x="5054600" y="2620899"/>
                  </a:lnTo>
                  <a:cubicBezTo>
                    <a:pt x="5054600" y="2702433"/>
                    <a:pt x="4988433" y="2768600"/>
                    <a:pt x="4906899" y="2768600"/>
                  </a:cubicBezTo>
                  <a:lnTo>
                    <a:pt x="147701" y="2768600"/>
                  </a:lnTo>
                  <a:cubicBezTo>
                    <a:pt x="66167" y="2768600"/>
                    <a:pt x="0" y="2702433"/>
                    <a:pt x="0" y="2620899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sp>
        <p:nvSpPr>
          <p:cNvPr name="TextBox 55" id="55"/>
          <p:cNvSpPr txBox="true"/>
          <p:nvPr/>
        </p:nvSpPr>
        <p:spPr>
          <a:xfrm rot="0">
            <a:off x="13912139" y="4223385"/>
            <a:ext cx="3332988" cy="1674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80"/>
              </a:lnSpc>
            </a:pPr>
            <a:r>
              <a:rPr lang="en-US" sz="1650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Milestone and who is responsible</a:t>
            </a:r>
          </a:p>
        </p:txBody>
      </p:sp>
      <p:grpSp>
        <p:nvGrpSpPr>
          <p:cNvPr name="Group 56" id="56"/>
          <p:cNvGrpSpPr/>
          <p:nvPr/>
        </p:nvGrpSpPr>
        <p:grpSpPr>
          <a:xfrm rot="0">
            <a:off x="813435" y="6505575"/>
            <a:ext cx="8065541" cy="2213610"/>
            <a:chOff x="0" y="0"/>
            <a:chExt cx="10754055" cy="2951480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10754106" cy="2951480"/>
            </a:xfrm>
            <a:custGeom>
              <a:avLst/>
              <a:gdLst/>
              <a:ahLst/>
              <a:cxnLst/>
              <a:rect r="r" b="b" t="t" l="l"/>
              <a:pathLst>
                <a:path h="2951480" w="10754106">
                  <a:moveTo>
                    <a:pt x="0" y="147574"/>
                  </a:moveTo>
                  <a:cubicBezTo>
                    <a:pt x="0" y="66040"/>
                    <a:pt x="66040" y="0"/>
                    <a:pt x="147574" y="0"/>
                  </a:cubicBezTo>
                  <a:lnTo>
                    <a:pt x="10606532" y="0"/>
                  </a:lnTo>
                  <a:cubicBezTo>
                    <a:pt x="10688065" y="0"/>
                    <a:pt x="10754106" y="66040"/>
                    <a:pt x="10754106" y="147574"/>
                  </a:cubicBezTo>
                  <a:lnTo>
                    <a:pt x="10754106" y="2803906"/>
                  </a:lnTo>
                  <a:cubicBezTo>
                    <a:pt x="10754106" y="2885440"/>
                    <a:pt x="10688065" y="2951480"/>
                    <a:pt x="10606532" y="2951480"/>
                  </a:cubicBezTo>
                  <a:lnTo>
                    <a:pt x="147574" y="2951480"/>
                  </a:lnTo>
                  <a:cubicBezTo>
                    <a:pt x="66040" y="2951480"/>
                    <a:pt x="0" y="2885440"/>
                    <a:pt x="0" y="2803906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58" id="58"/>
          <p:cNvGrpSpPr/>
          <p:nvPr/>
        </p:nvGrpSpPr>
        <p:grpSpPr>
          <a:xfrm rot="0">
            <a:off x="1124712" y="6707124"/>
            <a:ext cx="7442987" cy="411480"/>
            <a:chOff x="0" y="0"/>
            <a:chExt cx="9923983" cy="548640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0" y="0"/>
              <a:ext cx="9923984" cy="548640"/>
            </a:xfrm>
            <a:custGeom>
              <a:avLst/>
              <a:gdLst/>
              <a:ahLst/>
              <a:cxnLst/>
              <a:rect r="r" b="b" t="t" l="l"/>
              <a:pathLst>
                <a:path h="548640" w="9923984">
                  <a:moveTo>
                    <a:pt x="0" y="0"/>
                  </a:moveTo>
                  <a:lnTo>
                    <a:pt x="9923984" y="0"/>
                  </a:lnTo>
                  <a:lnTo>
                    <a:pt x="9923984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02451" r="0" b="-302451"/>
              </a:stretch>
            </a:blipFill>
          </p:spPr>
        </p:sp>
        <p:sp>
          <p:nvSpPr>
            <p:cNvPr name="TextBox 60" id="60"/>
            <p:cNvSpPr txBox="true"/>
            <p:nvPr/>
          </p:nvSpPr>
          <p:spPr>
            <a:xfrm>
              <a:off x="0" y="-47625"/>
              <a:ext cx="9923983" cy="5962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0"/>
                </a:lnSpc>
              </a:pPr>
              <a:r>
                <a:rPr lang="en-US" sz="2100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What we need to get there</a:t>
              </a:r>
            </a:p>
          </p:txBody>
        </p:sp>
      </p:grpSp>
      <p:sp>
        <p:nvSpPr>
          <p:cNvPr name="TextBox 61" id="61"/>
          <p:cNvSpPr txBox="true"/>
          <p:nvPr/>
        </p:nvSpPr>
        <p:spPr>
          <a:xfrm rot="0">
            <a:off x="1124712" y="7107936"/>
            <a:ext cx="7442987" cy="13822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70"/>
              </a:lnSpc>
            </a:pPr>
            <a:r>
              <a:rPr lang="en-US" sz="1725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Funds, equipment, lab access, industry contact, testing facility.</a:t>
            </a:r>
          </a:p>
        </p:txBody>
      </p:sp>
      <p:grpSp>
        <p:nvGrpSpPr>
          <p:cNvPr name="Group 62" id="62"/>
          <p:cNvGrpSpPr/>
          <p:nvPr/>
        </p:nvGrpSpPr>
        <p:grpSpPr>
          <a:xfrm rot="0">
            <a:off x="9408566" y="6505575"/>
            <a:ext cx="8065541" cy="2213610"/>
            <a:chOff x="0" y="0"/>
            <a:chExt cx="10754055" cy="2951480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10754106" cy="2951480"/>
            </a:xfrm>
            <a:custGeom>
              <a:avLst/>
              <a:gdLst/>
              <a:ahLst/>
              <a:cxnLst/>
              <a:rect r="r" b="b" t="t" l="l"/>
              <a:pathLst>
                <a:path h="2951480" w="10754106">
                  <a:moveTo>
                    <a:pt x="0" y="147574"/>
                  </a:moveTo>
                  <a:cubicBezTo>
                    <a:pt x="0" y="66040"/>
                    <a:pt x="66040" y="0"/>
                    <a:pt x="147574" y="0"/>
                  </a:cubicBezTo>
                  <a:lnTo>
                    <a:pt x="10606532" y="0"/>
                  </a:lnTo>
                  <a:cubicBezTo>
                    <a:pt x="10688065" y="0"/>
                    <a:pt x="10754106" y="66040"/>
                    <a:pt x="10754106" y="147574"/>
                  </a:cubicBezTo>
                  <a:lnTo>
                    <a:pt x="10754106" y="2803906"/>
                  </a:lnTo>
                  <a:cubicBezTo>
                    <a:pt x="10754106" y="2885440"/>
                    <a:pt x="10688065" y="2951480"/>
                    <a:pt x="10606532" y="2951480"/>
                  </a:cubicBezTo>
                  <a:lnTo>
                    <a:pt x="147574" y="2951480"/>
                  </a:lnTo>
                  <a:cubicBezTo>
                    <a:pt x="66040" y="2951480"/>
                    <a:pt x="0" y="2885440"/>
                    <a:pt x="0" y="2803906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64" id="64"/>
          <p:cNvGrpSpPr/>
          <p:nvPr/>
        </p:nvGrpSpPr>
        <p:grpSpPr>
          <a:xfrm rot="0">
            <a:off x="9719843" y="6707124"/>
            <a:ext cx="7442987" cy="411480"/>
            <a:chOff x="0" y="0"/>
            <a:chExt cx="9923983" cy="548640"/>
          </a:xfrm>
        </p:grpSpPr>
        <p:sp>
          <p:nvSpPr>
            <p:cNvPr name="Freeform 65" id="65"/>
            <p:cNvSpPr/>
            <p:nvPr/>
          </p:nvSpPr>
          <p:spPr>
            <a:xfrm flipH="false" flipV="false" rot="0">
              <a:off x="0" y="0"/>
              <a:ext cx="9923984" cy="548640"/>
            </a:xfrm>
            <a:custGeom>
              <a:avLst/>
              <a:gdLst/>
              <a:ahLst/>
              <a:cxnLst/>
              <a:rect r="r" b="b" t="t" l="l"/>
              <a:pathLst>
                <a:path h="548640" w="9923984">
                  <a:moveTo>
                    <a:pt x="0" y="0"/>
                  </a:moveTo>
                  <a:lnTo>
                    <a:pt x="9923984" y="0"/>
                  </a:lnTo>
                  <a:lnTo>
                    <a:pt x="9923984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02451" r="0" b="-302451"/>
              </a:stretch>
            </a:blipFill>
          </p:spPr>
        </p:sp>
        <p:sp>
          <p:nvSpPr>
            <p:cNvPr name="TextBox 66" id="66"/>
            <p:cNvSpPr txBox="true"/>
            <p:nvPr/>
          </p:nvSpPr>
          <p:spPr>
            <a:xfrm>
              <a:off x="0" y="-47625"/>
              <a:ext cx="9923983" cy="5962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0"/>
                </a:lnSpc>
              </a:pPr>
              <a:r>
                <a:rPr lang="en-US" sz="2100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Where we need mentoring</a:t>
              </a:r>
            </a:p>
          </p:txBody>
        </p:sp>
      </p:grpSp>
      <p:sp>
        <p:nvSpPr>
          <p:cNvPr name="TextBox 67" id="67"/>
          <p:cNvSpPr txBox="true"/>
          <p:nvPr/>
        </p:nvSpPr>
        <p:spPr>
          <a:xfrm rot="0">
            <a:off x="9719843" y="7107936"/>
            <a:ext cx="7442987" cy="13822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70"/>
              </a:lnSpc>
            </a:pPr>
            <a:r>
              <a:rPr lang="en-US" sz="1725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Technical, business, legal, patent or manufacturing guidance.</a:t>
            </a:r>
          </a:p>
        </p:txBody>
      </p:sp>
      <p:grpSp>
        <p:nvGrpSpPr>
          <p:cNvPr name="Group 68" id="68"/>
          <p:cNvGrpSpPr/>
          <p:nvPr/>
        </p:nvGrpSpPr>
        <p:grpSpPr>
          <a:xfrm rot="0">
            <a:off x="822960" y="9628632"/>
            <a:ext cx="11658600" cy="411480"/>
            <a:chOff x="0" y="0"/>
            <a:chExt cx="15544800" cy="548640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15544800" cy="548640"/>
            </a:xfrm>
            <a:custGeom>
              <a:avLst/>
              <a:gdLst/>
              <a:ahLst/>
              <a:cxnLst/>
              <a:rect r="r" b="b" t="t" l="l"/>
              <a:pathLst>
                <a:path h="548640" w="15544800">
                  <a:moveTo>
                    <a:pt x="0" y="0"/>
                  </a:moveTo>
                  <a:lnTo>
                    <a:pt x="15544800" y="0"/>
                  </a:lnTo>
                  <a:lnTo>
                    <a:pt x="1554480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502076" r="0" b="-502076"/>
              </a:stretch>
            </a:blipFill>
          </p:spPr>
        </p:sp>
        <p:sp>
          <p:nvSpPr>
            <p:cNvPr name="TextBox 70" id="70"/>
            <p:cNvSpPr txBox="true"/>
            <p:nvPr/>
          </p:nvSpPr>
          <p:spPr>
            <a:xfrm>
              <a:off x="0" y="-28575"/>
              <a:ext cx="15544800" cy="57721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949"/>
                </a:lnSpc>
              </a:pPr>
              <a:r>
                <a:rPr lang="en-US" sz="1624">
                  <a:solidFill>
                    <a:srgbClr val="9AAAAC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Aditya College of Engineering, Madanapalle  |  Innovation &amp; Idea Pitch</a:t>
              </a:r>
            </a:p>
          </p:txBody>
        </p:sp>
      </p:grpSp>
      <p:grpSp>
        <p:nvGrpSpPr>
          <p:cNvPr name="Group 71" id="71"/>
          <p:cNvGrpSpPr/>
          <p:nvPr/>
        </p:nvGrpSpPr>
        <p:grpSpPr>
          <a:xfrm rot="0">
            <a:off x="15818663" y="9628632"/>
            <a:ext cx="1645920" cy="411480"/>
            <a:chOff x="0" y="0"/>
            <a:chExt cx="2194560" cy="548640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2194560" cy="548640"/>
            </a:xfrm>
            <a:custGeom>
              <a:avLst/>
              <a:gdLst/>
              <a:ahLst/>
              <a:cxnLst/>
              <a:rect r="r" b="b" t="t" l="l"/>
              <a:pathLst>
                <a:path h="548640" w="2194560">
                  <a:moveTo>
                    <a:pt x="0" y="0"/>
                  </a:moveTo>
                  <a:lnTo>
                    <a:pt x="2194560" y="0"/>
                  </a:lnTo>
                  <a:lnTo>
                    <a:pt x="219456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73" id="73"/>
            <p:cNvSpPr txBox="true"/>
            <p:nvPr/>
          </p:nvSpPr>
          <p:spPr>
            <a:xfrm>
              <a:off x="0" y="-38100"/>
              <a:ext cx="2194560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709"/>
                </a:lnSpc>
              </a:pPr>
              <a:r>
                <a:rPr lang="en-US" sz="1425">
                  <a:solidFill>
                    <a:srgbClr val="9AAAAC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8 / 10</a:t>
              </a:r>
            </a:p>
          </p:txBody>
        </p:sp>
      </p:grpSp>
      <p:sp>
        <p:nvSpPr>
          <p:cNvPr name="Freeform 74" id="74"/>
          <p:cNvSpPr/>
          <p:nvPr/>
        </p:nvSpPr>
        <p:spPr>
          <a:xfrm flipH="false" flipV="false" rot="0">
            <a:off x="15782572" y="0"/>
            <a:ext cx="2953456" cy="1968971"/>
          </a:xfrm>
          <a:custGeom>
            <a:avLst/>
            <a:gdLst/>
            <a:ahLst/>
            <a:cxnLst/>
            <a:rect r="r" b="b" t="t" l="l"/>
            <a:pathLst>
              <a:path h="1968971" w="2953456">
                <a:moveTo>
                  <a:pt x="0" y="0"/>
                </a:moveTo>
                <a:lnTo>
                  <a:pt x="2953456" y="0"/>
                </a:lnTo>
                <a:lnTo>
                  <a:pt x="2953456" y="1968971"/>
                </a:lnTo>
                <a:lnTo>
                  <a:pt x="0" y="19689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2960" y="466344"/>
            <a:ext cx="850392" cy="850392"/>
            <a:chOff x="0" y="0"/>
            <a:chExt cx="1133856" cy="113385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33856" cy="1133856"/>
            </a:xfrm>
            <a:custGeom>
              <a:avLst/>
              <a:gdLst/>
              <a:ahLst/>
              <a:cxnLst/>
              <a:rect r="r" b="b" t="t" l="l"/>
              <a:pathLst>
                <a:path h="1133856" w="1133856">
                  <a:moveTo>
                    <a:pt x="0" y="566928"/>
                  </a:moveTo>
                  <a:cubicBezTo>
                    <a:pt x="0" y="253873"/>
                    <a:pt x="253873" y="0"/>
                    <a:pt x="566928" y="0"/>
                  </a:cubicBezTo>
                  <a:cubicBezTo>
                    <a:pt x="879983" y="0"/>
                    <a:pt x="1133856" y="253873"/>
                    <a:pt x="1133856" y="566928"/>
                  </a:cubicBezTo>
                  <a:cubicBezTo>
                    <a:pt x="1133856" y="879983"/>
                    <a:pt x="879983" y="1133856"/>
                    <a:pt x="566928" y="1133856"/>
                  </a:cubicBezTo>
                  <a:cubicBezTo>
                    <a:pt x="253873" y="1133856"/>
                    <a:pt x="0" y="879983"/>
                    <a:pt x="0" y="566928"/>
                  </a:cubicBezTo>
                  <a:close/>
                </a:path>
              </a:pathLst>
            </a:custGeom>
            <a:solidFill>
              <a:srgbClr val="E8703A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822960" y="466344"/>
            <a:ext cx="850392" cy="850392"/>
            <a:chOff x="0" y="0"/>
            <a:chExt cx="1133856" cy="113385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133856" cy="1133856"/>
            </a:xfrm>
            <a:custGeom>
              <a:avLst/>
              <a:gdLst/>
              <a:ahLst/>
              <a:cxnLst/>
              <a:rect r="r" b="b" t="t" l="l"/>
              <a:pathLst>
                <a:path h="1133856" w="1133856">
                  <a:moveTo>
                    <a:pt x="0" y="0"/>
                  </a:moveTo>
                  <a:lnTo>
                    <a:pt x="1133856" y="0"/>
                  </a:lnTo>
                  <a:lnTo>
                    <a:pt x="1133856" y="1133856"/>
                  </a:lnTo>
                  <a:lnTo>
                    <a:pt x="0" y="113385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9525"/>
              <a:ext cx="1133856" cy="114338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960"/>
                </a:lnSpc>
              </a:pPr>
              <a:r>
                <a:rPr lang="en-US" sz="3300" b="true">
                  <a:solidFill>
                    <a:srgbClr val="FFFFFF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9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988820" y="411480"/>
            <a:ext cx="15407183" cy="960120"/>
            <a:chOff x="0" y="0"/>
            <a:chExt cx="20542910" cy="128016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0542910" cy="1280160"/>
            </a:xfrm>
            <a:custGeom>
              <a:avLst/>
              <a:gdLst/>
              <a:ahLst/>
              <a:cxnLst/>
              <a:rect r="r" b="b" t="t" l="l"/>
              <a:pathLst>
                <a:path h="1280160" w="20542910">
                  <a:moveTo>
                    <a:pt x="0" y="0"/>
                  </a:moveTo>
                  <a:lnTo>
                    <a:pt x="20542910" y="0"/>
                  </a:lnTo>
                  <a:lnTo>
                    <a:pt x="20542910" y="1280160"/>
                  </a:lnTo>
                  <a:lnTo>
                    <a:pt x="0" y="12801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62679" r="0" b="-262679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-19050"/>
              <a:ext cx="20542910" cy="129921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400"/>
                </a:lnSpc>
              </a:pPr>
              <a:r>
                <a:rPr lang="en-US" sz="4500" b="true">
                  <a:solidFill>
                    <a:srgbClr val="12333A"/>
                  </a:solidFill>
                  <a:latin typeface="Cambria Bold"/>
                  <a:ea typeface="Cambria Bold"/>
                  <a:cs typeface="Cambria Bold"/>
                  <a:sym typeface="Cambria Bold"/>
                </a:rPr>
                <a:t>The Team</a:t>
              </a: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988820" y="1333500"/>
            <a:ext cx="15407183" cy="4770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Say what each member owns. Judges back teams, not only ideas.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813435" y="2185035"/>
            <a:ext cx="3819411" cy="4819650"/>
            <a:chOff x="0" y="0"/>
            <a:chExt cx="5092548" cy="64262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5092573" cy="6426200"/>
            </a:xfrm>
            <a:custGeom>
              <a:avLst/>
              <a:gdLst/>
              <a:ahLst/>
              <a:cxnLst/>
              <a:rect r="r" b="b" t="t" l="l"/>
              <a:pathLst>
                <a:path h="6426200" w="5092573">
                  <a:moveTo>
                    <a:pt x="0" y="183769"/>
                  </a:moveTo>
                  <a:cubicBezTo>
                    <a:pt x="0" y="82296"/>
                    <a:pt x="82296" y="0"/>
                    <a:pt x="183769" y="0"/>
                  </a:cubicBezTo>
                  <a:lnTo>
                    <a:pt x="4908804" y="0"/>
                  </a:lnTo>
                  <a:cubicBezTo>
                    <a:pt x="5010277" y="0"/>
                    <a:pt x="5092573" y="82296"/>
                    <a:pt x="5092573" y="183769"/>
                  </a:cubicBezTo>
                  <a:lnTo>
                    <a:pt x="5092573" y="6242431"/>
                  </a:lnTo>
                  <a:cubicBezTo>
                    <a:pt x="5092573" y="6343904"/>
                    <a:pt x="5010277" y="6426200"/>
                    <a:pt x="4908804" y="6426200"/>
                  </a:cubicBezTo>
                  <a:lnTo>
                    <a:pt x="183769" y="6426200"/>
                  </a:lnTo>
                  <a:cubicBezTo>
                    <a:pt x="82296" y="6426200"/>
                    <a:pt x="0" y="6343904"/>
                    <a:pt x="0" y="6242431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1956854" y="2525554"/>
            <a:ext cx="1532573" cy="1532573"/>
            <a:chOff x="0" y="0"/>
            <a:chExt cx="2043430" cy="204343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043430" cy="2043430"/>
            </a:xfrm>
            <a:custGeom>
              <a:avLst/>
              <a:gdLst/>
              <a:ahLst/>
              <a:cxnLst/>
              <a:rect r="r" b="b" t="t" l="l"/>
              <a:pathLst>
                <a:path h="2043430" w="2043430">
                  <a:moveTo>
                    <a:pt x="0" y="1021715"/>
                  </a:moveTo>
                  <a:cubicBezTo>
                    <a:pt x="0" y="457454"/>
                    <a:pt x="457454" y="0"/>
                    <a:pt x="1021715" y="0"/>
                  </a:cubicBezTo>
                  <a:cubicBezTo>
                    <a:pt x="1585976" y="0"/>
                    <a:pt x="2043430" y="457454"/>
                    <a:pt x="2043430" y="1021715"/>
                  </a:cubicBezTo>
                  <a:cubicBezTo>
                    <a:pt x="2043430" y="1585976"/>
                    <a:pt x="1585976" y="2043430"/>
                    <a:pt x="1021715" y="2043430"/>
                  </a:cubicBezTo>
                  <a:cubicBezTo>
                    <a:pt x="457454" y="2043430"/>
                    <a:pt x="0" y="1585976"/>
                    <a:pt x="0" y="1021715"/>
                  </a:cubicBezTo>
                  <a:close/>
                </a:path>
              </a:pathLst>
            </a:custGeom>
            <a:solidFill>
              <a:srgbClr val="FFFFFF"/>
            </a:solidFill>
            <a:ln w="23812" cap="sq">
              <a:solidFill>
                <a:srgbClr val="1F6F78"/>
              </a:solidFill>
              <a:prstDash val="dash"/>
              <a:miter/>
            </a:ln>
          </p:spPr>
        </p:sp>
      </p:grpSp>
      <p:grpSp>
        <p:nvGrpSpPr>
          <p:cNvPr name="Group 15" id="15"/>
          <p:cNvGrpSpPr/>
          <p:nvPr/>
        </p:nvGrpSpPr>
        <p:grpSpPr>
          <a:xfrm rot="0">
            <a:off x="1968760" y="2537460"/>
            <a:ext cx="1508760" cy="1508760"/>
            <a:chOff x="0" y="0"/>
            <a:chExt cx="2011680" cy="201168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011680" cy="2011680"/>
            </a:xfrm>
            <a:custGeom>
              <a:avLst/>
              <a:gdLst/>
              <a:ahLst/>
              <a:cxnLst/>
              <a:rect r="r" b="b" t="t" l="l"/>
              <a:pathLst>
                <a:path h="2011680" w="2011680">
                  <a:moveTo>
                    <a:pt x="0" y="0"/>
                  </a:moveTo>
                  <a:lnTo>
                    <a:pt x="2011680" y="0"/>
                  </a:lnTo>
                  <a:lnTo>
                    <a:pt x="2011680" y="2011680"/>
                  </a:lnTo>
                  <a:lnTo>
                    <a:pt x="0" y="201168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2011680" cy="204978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800"/>
                </a:lnSpc>
              </a:pPr>
              <a:r>
                <a:rPr lang="en-US" sz="1500" i="true">
                  <a:solidFill>
                    <a:srgbClr val="1F6F78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Photo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069848" y="4320540"/>
            <a:ext cx="3306585" cy="411480"/>
            <a:chOff x="0" y="0"/>
            <a:chExt cx="4408780" cy="54864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4408780" cy="548640"/>
            </a:xfrm>
            <a:custGeom>
              <a:avLst/>
              <a:gdLst/>
              <a:ahLst/>
              <a:cxnLst/>
              <a:rect r="r" b="b" t="t" l="l"/>
              <a:pathLst>
                <a:path h="548640" w="4408780">
                  <a:moveTo>
                    <a:pt x="0" y="0"/>
                  </a:moveTo>
                  <a:lnTo>
                    <a:pt x="4408780" y="0"/>
                  </a:lnTo>
                  <a:lnTo>
                    <a:pt x="440878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06578" r="0" b="-106578"/>
              </a:stretch>
            </a:blip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47625"/>
              <a:ext cx="4408780" cy="5962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340"/>
                </a:lnSpc>
              </a:pPr>
              <a:r>
                <a:rPr lang="en-US" sz="1950" b="true">
                  <a:solidFill>
                    <a:srgbClr val="12333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Name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069848" y="4732020"/>
            <a:ext cx="3306585" cy="384048"/>
            <a:chOff x="0" y="0"/>
            <a:chExt cx="4408780" cy="512064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4408780" cy="512064"/>
            </a:xfrm>
            <a:custGeom>
              <a:avLst/>
              <a:gdLst/>
              <a:ahLst/>
              <a:cxnLst/>
              <a:rect r="r" b="b" t="t" l="l"/>
              <a:pathLst>
                <a:path h="512064" w="4408780">
                  <a:moveTo>
                    <a:pt x="0" y="0"/>
                  </a:moveTo>
                  <a:lnTo>
                    <a:pt x="4408780" y="0"/>
                  </a:lnTo>
                  <a:lnTo>
                    <a:pt x="4408780" y="512064"/>
                  </a:lnTo>
                  <a:lnTo>
                    <a:pt x="0" y="51206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17762" r="0" b="-117762"/>
              </a:stretch>
            </a:blip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28575"/>
              <a:ext cx="4408780" cy="54063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980"/>
                </a:lnSpc>
              </a:pPr>
              <a:r>
                <a:rPr lang="en-US" sz="1650" i="true">
                  <a:solidFill>
                    <a:srgbClr val="607275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Branch and year</a:t>
              </a:r>
            </a:p>
          </p:txBody>
        </p:sp>
      </p:grpSp>
      <p:sp>
        <p:nvSpPr>
          <p:cNvPr name="TextBox 24" id="24"/>
          <p:cNvSpPr txBox="true"/>
          <p:nvPr/>
        </p:nvSpPr>
        <p:spPr>
          <a:xfrm rot="0">
            <a:off x="1069848" y="5193030"/>
            <a:ext cx="3306585" cy="15278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89"/>
              </a:lnSpc>
            </a:pPr>
            <a:r>
              <a:rPr lang="en-US" sz="1575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Role in this project</a:t>
            </a:r>
          </a:p>
          <a:p>
            <a:pPr algn="ctr">
              <a:lnSpc>
                <a:spcPts val="1889"/>
              </a:lnSpc>
            </a:pPr>
            <a:r>
              <a:rPr lang="en-US" sz="1575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(hardware / software / field survey /</a:t>
            </a:r>
          </a:p>
          <a:p>
            <a:pPr algn="ctr">
              <a:lnSpc>
                <a:spcPts val="1889"/>
              </a:lnSpc>
            </a:pPr>
            <a:r>
              <a:rPr lang="en-US" sz="1575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costing / presentation)</a:t>
            </a:r>
          </a:p>
        </p:txBody>
      </p:sp>
      <p:grpSp>
        <p:nvGrpSpPr>
          <p:cNvPr name="Group 25" id="25"/>
          <p:cNvGrpSpPr/>
          <p:nvPr/>
        </p:nvGrpSpPr>
        <p:grpSpPr>
          <a:xfrm rot="0">
            <a:off x="5093856" y="2185035"/>
            <a:ext cx="3819411" cy="4819650"/>
            <a:chOff x="0" y="0"/>
            <a:chExt cx="5092548" cy="64262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5092573" cy="6426200"/>
            </a:xfrm>
            <a:custGeom>
              <a:avLst/>
              <a:gdLst/>
              <a:ahLst/>
              <a:cxnLst/>
              <a:rect r="r" b="b" t="t" l="l"/>
              <a:pathLst>
                <a:path h="6426200" w="5092573">
                  <a:moveTo>
                    <a:pt x="0" y="183769"/>
                  </a:moveTo>
                  <a:cubicBezTo>
                    <a:pt x="0" y="82296"/>
                    <a:pt x="82296" y="0"/>
                    <a:pt x="183769" y="0"/>
                  </a:cubicBezTo>
                  <a:lnTo>
                    <a:pt x="4908804" y="0"/>
                  </a:lnTo>
                  <a:cubicBezTo>
                    <a:pt x="5010277" y="0"/>
                    <a:pt x="5092573" y="82296"/>
                    <a:pt x="5092573" y="183769"/>
                  </a:cubicBezTo>
                  <a:lnTo>
                    <a:pt x="5092573" y="6242431"/>
                  </a:lnTo>
                  <a:cubicBezTo>
                    <a:pt x="5092573" y="6343904"/>
                    <a:pt x="5010277" y="6426200"/>
                    <a:pt x="4908804" y="6426200"/>
                  </a:cubicBezTo>
                  <a:lnTo>
                    <a:pt x="183769" y="6426200"/>
                  </a:lnTo>
                  <a:cubicBezTo>
                    <a:pt x="82296" y="6426200"/>
                    <a:pt x="0" y="6343904"/>
                    <a:pt x="0" y="6242431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27" id="27"/>
          <p:cNvGrpSpPr/>
          <p:nvPr/>
        </p:nvGrpSpPr>
        <p:grpSpPr>
          <a:xfrm rot="0">
            <a:off x="6237275" y="2525554"/>
            <a:ext cx="1532573" cy="1532573"/>
            <a:chOff x="0" y="0"/>
            <a:chExt cx="2043430" cy="204343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2043430" cy="2043430"/>
            </a:xfrm>
            <a:custGeom>
              <a:avLst/>
              <a:gdLst/>
              <a:ahLst/>
              <a:cxnLst/>
              <a:rect r="r" b="b" t="t" l="l"/>
              <a:pathLst>
                <a:path h="2043430" w="2043430">
                  <a:moveTo>
                    <a:pt x="0" y="1021715"/>
                  </a:moveTo>
                  <a:cubicBezTo>
                    <a:pt x="0" y="457454"/>
                    <a:pt x="457454" y="0"/>
                    <a:pt x="1021715" y="0"/>
                  </a:cubicBezTo>
                  <a:cubicBezTo>
                    <a:pt x="1585976" y="0"/>
                    <a:pt x="2043430" y="457454"/>
                    <a:pt x="2043430" y="1021715"/>
                  </a:cubicBezTo>
                  <a:cubicBezTo>
                    <a:pt x="2043430" y="1585976"/>
                    <a:pt x="1585976" y="2043430"/>
                    <a:pt x="1021715" y="2043430"/>
                  </a:cubicBezTo>
                  <a:cubicBezTo>
                    <a:pt x="457454" y="2043430"/>
                    <a:pt x="0" y="1585976"/>
                    <a:pt x="0" y="1021715"/>
                  </a:cubicBezTo>
                  <a:close/>
                </a:path>
              </a:pathLst>
            </a:custGeom>
            <a:solidFill>
              <a:srgbClr val="FFFFFF"/>
            </a:solidFill>
            <a:ln w="23812" cap="sq">
              <a:solidFill>
                <a:srgbClr val="1F6F78"/>
              </a:solidFill>
              <a:prstDash val="dash"/>
              <a:miter/>
            </a:ln>
          </p:spPr>
        </p:sp>
      </p:grpSp>
      <p:grpSp>
        <p:nvGrpSpPr>
          <p:cNvPr name="Group 29" id="29"/>
          <p:cNvGrpSpPr/>
          <p:nvPr/>
        </p:nvGrpSpPr>
        <p:grpSpPr>
          <a:xfrm rot="0">
            <a:off x="6249181" y="2537460"/>
            <a:ext cx="1508760" cy="1508760"/>
            <a:chOff x="0" y="0"/>
            <a:chExt cx="2011680" cy="201168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2011680" cy="2011680"/>
            </a:xfrm>
            <a:custGeom>
              <a:avLst/>
              <a:gdLst/>
              <a:ahLst/>
              <a:cxnLst/>
              <a:rect r="r" b="b" t="t" l="l"/>
              <a:pathLst>
                <a:path h="2011680" w="2011680">
                  <a:moveTo>
                    <a:pt x="0" y="0"/>
                  </a:moveTo>
                  <a:lnTo>
                    <a:pt x="2011680" y="0"/>
                  </a:lnTo>
                  <a:lnTo>
                    <a:pt x="2011680" y="2011680"/>
                  </a:lnTo>
                  <a:lnTo>
                    <a:pt x="0" y="201168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38100"/>
              <a:ext cx="2011680" cy="204978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800"/>
                </a:lnSpc>
              </a:pPr>
              <a:r>
                <a:rPr lang="en-US" sz="1500" i="true">
                  <a:solidFill>
                    <a:srgbClr val="1F6F78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Photo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5350269" y="4320540"/>
            <a:ext cx="3306585" cy="411480"/>
            <a:chOff x="0" y="0"/>
            <a:chExt cx="4408780" cy="54864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4408780" cy="548640"/>
            </a:xfrm>
            <a:custGeom>
              <a:avLst/>
              <a:gdLst/>
              <a:ahLst/>
              <a:cxnLst/>
              <a:rect r="r" b="b" t="t" l="l"/>
              <a:pathLst>
                <a:path h="548640" w="4408780">
                  <a:moveTo>
                    <a:pt x="0" y="0"/>
                  </a:moveTo>
                  <a:lnTo>
                    <a:pt x="4408780" y="0"/>
                  </a:lnTo>
                  <a:lnTo>
                    <a:pt x="440878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06578" r="0" b="-106578"/>
              </a:stretch>
            </a:blipFill>
          </p:spPr>
        </p:sp>
        <p:sp>
          <p:nvSpPr>
            <p:cNvPr name="TextBox 34" id="34"/>
            <p:cNvSpPr txBox="true"/>
            <p:nvPr/>
          </p:nvSpPr>
          <p:spPr>
            <a:xfrm>
              <a:off x="0" y="-47625"/>
              <a:ext cx="4408780" cy="5962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340"/>
                </a:lnSpc>
              </a:pPr>
              <a:r>
                <a:rPr lang="en-US" sz="1950" b="true">
                  <a:solidFill>
                    <a:srgbClr val="12333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Name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5350269" y="4732020"/>
            <a:ext cx="3306585" cy="384048"/>
            <a:chOff x="0" y="0"/>
            <a:chExt cx="4408780" cy="512064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4408780" cy="512064"/>
            </a:xfrm>
            <a:custGeom>
              <a:avLst/>
              <a:gdLst/>
              <a:ahLst/>
              <a:cxnLst/>
              <a:rect r="r" b="b" t="t" l="l"/>
              <a:pathLst>
                <a:path h="512064" w="4408780">
                  <a:moveTo>
                    <a:pt x="0" y="0"/>
                  </a:moveTo>
                  <a:lnTo>
                    <a:pt x="4408780" y="0"/>
                  </a:lnTo>
                  <a:lnTo>
                    <a:pt x="4408780" y="512064"/>
                  </a:lnTo>
                  <a:lnTo>
                    <a:pt x="0" y="51206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17762" r="0" b="-117762"/>
              </a:stretch>
            </a:blipFill>
          </p:spPr>
        </p:sp>
        <p:sp>
          <p:nvSpPr>
            <p:cNvPr name="TextBox 37" id="37"/>
            <p:cNvSpPr txBox="true"/>
            <p:nvPr/>
          </p:nvSpPr>
          <p:spPr>
            <a:xfrm>
              <a:off x="0" y="-28575"/>
              <a:ext cx="4408780" cy="54063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980"/>
                </a:lnSpc>
              </a:pPr>
              <a:r>
                <a:rPr lang="en-US" sz="1650" i="true">
                  <a:solidFill>
                    <a:srgbClr val="607275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Branch and year</a:t>
              </a:r>
            </a:p>
          </p:txBody>
        </p:sp>
      </p:grpSp>
      <p:sp>
        <p:nvSpPr>
          <p:cNvPr name="TextBox 38" id="38"/>
          <p:cNvSpPr txBox="true"/>
          <p:nvPr/>
        </p:nvSpPr>
        <p:spPr>
          <a:xfrm rot="0">
            <a:off x="5350269" y="5193030"/>
            <a:ext cx="3306585" cy="15278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89"/>
              </a:lnSpc>
            </a:pPr>
            <a:r>
              <a:rPr lang="en-US" sz="1575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Role in this project</a:t>
            </a:r>
          </a:p>
          <a:p>
            <a:pPr algn="ctr">
              <a:lnSpc>
                <a:spcPts val="1889"/>
              </a:lnSpc>
            </a:pPr>
            <a:r>
              <a:rPr lang="en-US" sz="1575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(hardware / software / field survey /</a:t>
            </a:r>
          </a:p>
          <a:p>
            <a:pPr algn="ctr">
              <a:lnSpc>
                <a:spcPts val="1889"/>
              </a:lnSpc>
            </a:pPr>
            <a:r>
              <a:rPr lang="en-US" sz="1575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costing / presentation)</a:t>
            </a:r>
          </a:p>
        </p:txBody>
      </p:sp>
      <p:grpSp>
        <p:nvGrpSpPr>
          <p:cNvPr name="Group 39" id="39"/>
          <p:cNvGrpSpPr/>
          <p:nvPr/>
        </p:nvGrpSpPr>
        <p:grpSpPr>
          <a:xfrm rot="0">
            <a:off x="9374276" y="2185035"/>
            <a:ext cx="3819411" cy="4819650"/>
            <a:chOff x="0" y="0"/>
            <a:chExt cx="5092548" cy="6426200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5092573" cy="6426200"/>
            </a:xfrm>
            <a:custGeom>
              <a:avLst/>
              <a:gdLst/>
              <a:ahLst/>
              <a:cxnLst/>
              <a:rect r="r" b="b" t="t" l="l"/>
              <a:pathLst>
                <a:path h="6426200" w="5092573">
                  <a:moveTo>
                    <a:pt x="0" y="183769"/>
                  </a:moveTo>
                  <a:cubicBezTo>
                    <a:pt x="0" y="82296"/>
                    <a:pt x="82296" y="0"/>
                    <a:pt x="183769" y="0"/>
                  </a:cubicBezTo>
                  <a:lnTo>
                    <a:pt x="4908804" y="0"/>
                  </a:lnTo>
                  <a:cubicBezTo>
                    <a:pt x="5010277" y="0"/>
                    <a:pt x="5092573" y="82296"/>
                    <a:pt x="5092573" y="183769"/>
                  </a:cubicBezTo>
                  <a:lnTo>
                    <a:pt x="5092573" y="6242431"/>
                  </a:lnTo>
                  <a:cubicBezTo>
                    <a:pt x="5092573" y="6343904"/>
                    <a:pt x="5010277" y="6426200"/>
                    <a:pt x="4908804" y="6426200"/>
                  </a:cubicBezTo>
                  <a:lnTo>
                    <a:pt x="183769" y="6426200"/>
                  </a:lnTo>
                  <a:cubicBezTo>
                    <a:pt x="82296" y="6426200"/>
                    <a:pt x="0" y="6343904"/>
                    <a:pt x="0" y="6242431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41" id="41"/>
          <p:cNvGrpSpPr/>
          <p:nvPr/>
        </p:nvGrpSpPr>
        <p:grpSpPr>
          <a:xfrm rot="0">
            <a:off x="10517696" y="2525554"/>
            <a:ext cx="1532573" cy="1532573"/>
            <a:chOff x="0" y="0"/>
            <a:chExt cx="2043430" cy="2043430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2043430" cy="2043430"/>
            </a:xfrm>
            <a:custGeom>
              <a:avLst/>
              <a:gdLst/>
              <a:ahLst/>
              <a:cxnLst/>
              <a:rect r="r" b="b" t="t" l="l"/>
              <a:pathLst>
                <a:path h="2043430" w="2043430">
                  <a:moveTo>
                    <a:pt x="0" y="1021715"/>
                  </a:moveTo>
                  <a:cubicBezTo>
                    <a:pt x="0" y="457454"/>
                    <a:pt x="457454" y="0"/>
                    <a:pt x="1021715" y="0"/>
                  </a:cubicBezTo>
                  <a:cubicBezTo>
                    <a:pt x="1585976" y="0"/>
                    <a:pt x="2043430" y="457454"/>
                    <a:pt x="2043430" y="1021715"/>
                  </a:cubicBezTo>
                  <a:cubicBezTo>
                    <a:pt x="2043430" y="1585976"/>
                    <a:pt x="1585976" y="2043430"/>
                    <a:pt x="1021715" y="2043430"/>
                  </a:cubicBezTo>
                  <a:cubicBezTo>
                    <a:pt x="457454" y="2043430"/>
                    <a:pt x="0" y="1585976"/>
                    <a:pt x="0" y="1021715"/>
                  </a:cubicBezTo>
                  <a:close/>
                </a:path>
              </a:pathLst>
            </a:custGeom>
            <a:solidFill>
              <a:srgbClr val="FFFFFF"/>
            </a:solidFill>
            <a:ln w="23812" cap="sq">
              <a:solidFill>
                <a:srgbClr val="1F6F78"/>
              </a:solidFill>
              <a:prstDash val="dash"/>
              <a:miter/>
            </a:ln>
          </p:spPr>
        </p:sp>
      </p:grpSp>
      <p:grpSp>
        <p:nvGrpSpPr>
          <p:cNvPr name="Group 43" id="43"/>
          <p:cNvGrpSpPr/>
          <p:nvPr/>
        </p:nvGrpSpPr>
        <p:grpSpPr>
          <a:xfrm rot="0">
            <a:off x="10529602" y="2537460"/>
            <a:ext cx="1508760" cy="1508760"/>
            <a:chOff x="0" y="0"/>
            <a:chExt cx="2011680" cy="2011680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2011680" cy="2011680"/>
            </a:xfrm>
            <a:custGeom>
              <a:avLst/>
              <a:gdLst/>
              <a:ahLst/>
              <a:cxnLst/>
              <a:rect r="r" b="b" t="t" l="l"/>
              <a:pathLst>
                <a:path h="2011680" w="2011680">
                  <a:moveTo>
                    <a:pt x="0" y="0"/>
                  </a:moveTo>
                  <a:lnTo>
                    <a:pt x="2011680" y="0"/>
                  </a:lnTo>
                  <a:lnTo>
                    <a:pt x="2011680" y="2011680"/>
                  </a:lnTo>
                  <a:lnTo>
                    <a:pt x="0" y="201168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45" id="45"/>
            <p:cNvSpPr txBox="true"/>
            <p:nvPr/>
          </p:nvSpPr>
          <p:spPr>
            <a:xfrm>
              <a:off x="0" y="-38100"/>
              <a:ext cx="2011680" cy="204978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800"/>
                </a:lnSpc>
              </a:pPr>
              <a:r>
                <a:rPr lang="en-US" sz="1500" i="true">
                  <a:solidFill>
                    <a:srgbClr val="1F6F78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Photo</a:t>
              </a: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9630689" y="4320540"/>
            <a:ext cx="3306585" cy="411480"/>
            <a:chOff x="0" y="0"/>
            <a:chExt cx="4408780" cy="548640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4408780" cy="548640"/>
            </a:xfrm>
            <a:custGeom>
              <a:avLst/>
              <a:gdLst/>
              <a:ahLst/>
              <a:cxnLst/>
              <a:rect r="r" b="b" t="t" l="l"/>
              <a:pathLst>
                <a:path h="548640" w="4408780">
                  <a:moveTo>
                    <a:pt x="0" y="0"/>
                  </a:moveTo>
                  <a:lnTo>
                    <a:pt x="4408780" y="0"/>
                  </a:lnTo>
                  <a:lnTo>
                    <a:pt x="440878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06578" r="0" b="-106578"/>
              </a:stretch>
            </a:blipFill>
          </p:spPr>
        </p:sp>
        <p:sp>
          <p:nvSpPr>
            <p:cNvPr name="TextBox 48" id="48"/>
            <p:cNvSpPr txBox="true"/>
            <p:nvPr/>
          </p:nvSpPr>
          <p:spPr>
            <a:xfrm>
              <a:off x="0" y="-47625"/>
              <a:ext cx="4408780" cy="5962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340"/>
                </a:lnSpc>
              </a:pPr>
              <a:r>
                <a:rPr lang="en-US" sz="1950" b="true">
                  <a:solidFill>
                    <a:srgbClr val="12333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Name</a:t>
              </a:r>
            </a:p>
          </p:txBody>
        </p:sp>
      </p:grpSp>
      <p:grpSp>
        <p:nvGrpSpPr>
          <p:cNvPr name="Group 49" id="49"/>
          <p:cNvGrpSpPr/>
          <p:nvPr/>
        </p:nvGrpSpPr>
        <p:grpSpPr>
          <a:xfrm rot="0">
            <a:off x="9630689" y="4732020"/>
            <a:ext cx="3306585" cy="384048"/>
            <a:chOff x="0" y="0"/>
            <a:chExt cx="4408780" cy="512064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4408780" cy="512064"/>
            </a:xfrm>
            <a:custGeom>
              <a:avLst/>
              <a:gdLst/>
              <a:ahLst/>
              <a:cxnLst/>
              <a:rect r="r" b="b" t="t" l="l"/>
              <a:pathLst>
                <a:path h="512064" w="4408780">
                  <a:moveTo>
                    <a:pt x="0" y="0"/>
                  </a:moveTo>
                  <a:lnTo>
                    <a:pt x="4408780" y="0"/>
                  </a:lnTo>
                  <a:lnTo>
                    <a:pt x="4408780" y="512064"/>
                  </a:lnTo>
                  <a:lnTo>
                    <a:pt x="0" y="51206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17762" r="0" b="-117762"/>
              </a:stretch>
            </a:blipFill>
          </p:spPr>
        </p:sp>
        <p:sp>
          <p:nvSpPr>
            <p:cNvPr name="TextBox 51" id="51"/>
            <p:cNvSpPr txBox="true"/>
            <p:nvPr/>
          </p:nvSpPr>
          <p:spPr>
            <a:xfrm>
              <a:off x="0" y="-28575"/>
              <a:ext cx="4408780" cy="54063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980"/>
                </a:lnSpc>
              </a:pPr>
              <a:r>
                <a:rPr lang="en-US" sz="1650" i="true">
                  <a:solidFill>
                    <a:srgbClr val="607275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Branch and year</a:t>
              </a:r>
            </a:p>
          </p:txBody>
        </p:sp>
      </p:grpSp>
      <p:sp>
        <p:nvSpPr>
          <p:cNvPr name="TextBox 52" id="52"/>
          <p:cNvSpPr txBox="true"/>
          <p:nvPr/>
        </p:nvSpPr>
        <p:spPr>
          <a:xfrm rot="0">
            <a:off x="9630689" y="5193030"/>
            <a:ext cx="3306585" cy="15278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89"/>
              </a:lnSpc>
            </a:pPr>
            <a:r>
              <a:rPr lang="en-US" sz="1575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Role in this project</a:t>
            </a:r>
          </a:p>
          <a:p>
            <a:pPr algn="ctr">
              <a:lnSpc>
                <a:spcPts val="1889"/>
              </a:lnSpc>
            </a:pPr>
            <a:r>
              <a:rPr lang="en-US" sz="1575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(hardware / software / field survey /</a:t>
            </a:r>
          </a:p>
          <a:p>
            <a:pPr algn="ctr">
              <a:lnSpc>
                <a:spcPts val="1889"/>
              </a:lnSpc>
            </a:pPr>
            <a:r>
              <a:rPr lang="en-US" sz="1575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costing / presentation)</a:t>
            </a:r>
          </a:p>
        </p:txBody>
      </p:sp>
      <p:grpSp>
        <p:nvGrpSpPr>
          <p:cNvPr name="Group 53" id="53"/>
          <p:cNvGrpSpPr/>
          <p:nvPr/>
        </p:nvGrpSpPr>
        <p:grpSpPr>
          <a:xfrm rot="0">
            <a:off x="13654697" y="2185035"/>
            <a:ext cx="3819411" cy="4819650"/>
            <a:chOff x="0" y="0"/>
            <a:chExt cx="5092548" cy="6426200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5092573" cy="6426200"/>
            </a:xfrm>
            <a:custGeom>
              <a:avLst/>
              <a:gdLst/>
              <a:ahLst/>
              <a:cxnLst/>
              <a:rect r="r" b="b" t="t" l="l"/>
              <a:pathLst>
                <a:path h="6426200" w="5092573">
                  <a:moveTo>
                    <a:pt x="0" y="183769"/>
                  </a:moveTo>
                  <a:cubicBezTo>
                    <a:pt x="0" y="82296"/>
                    <a:pt x="82296" y="0"/>
                    <a:pt x="183769" y="0"/>
                  </a:cubicBezTo>
                  <a:lnTo>
                    <a:pt x="4908804" y="0"/>
                  </a:lnTo>
                  <a:cubicBezTo>
                    <a:pt x="5010277" y="0"/>
                    <a:pt x="5092573" y="82296"/>
                    <a:pt x="5092573" y="183769"/>
                  </a:cubicBezTo>
                  <a:lnTo>
                    <a:pt x="5092573" y="6242431"/>
                  </a:lnTo>
                  <a:cubicBezTo>
                    <a:pt x="5092573" y="6343904"/>
                    <a:pt x="5010277" y="6426200"/>
                    <a:pt x="4908804" y="6426200"/>
                  </a:cubicBezTo>
                  <a:lnTo>
                    <a:pt x="183769" y="6426200"/>
                  </a:lnTo>
                  <a:cubicBezTo>
                    <a:pt x="82296" y="6426200"/>
                    <a:pt x="0" y="6343904"/>
                    <a:pt x="0" y="6242431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55" id="55"/>
          <p:cNvGrpSpPr/>
          <p:nvPr/>
        </p:nvGrpSpPr>
        <p:grpSpPr>
          <a:xfrm rot="0">
            <a:off x="14798116" y="2525554"/>
            <a:ext cx="1532573" cy="1532573"/>
            <a:chOff x="0" y="0"/>
            <a:chExt cx="2043430" cy="2043430"/>
          </a:xfrm>
        </p:grpSpPr>
        <p:sp>
          <p:nvSpPr>
            <p:cNvPr name="Freeform 56" id="56"/>
            <p:cNvSpPr/>
            <p:nvPr/>
          </p:nvSpPr>
          <p:spPr>
            <a:xfrm flipH="false" flipV="false" rot="0">
              <a:off x="0" y="0"/>
              <a:ext cx="2043430" cy="2043430"/>
            </a:xfrm>
            <a:custGeom>
              <a:avLst/>
              <a:gdLst/>
              <a:ahLst/>
              <a:cxnLst/>
              <a:rect r="r" b="b" t="t" l="l"/>
              <a:pathLst>
                <a:path h="2043430" w="2043430">
                  <a:moveTo>
                    <a:pt x="0" y="1021715"/>
                  </a:moveTo>
                  <a:cubicBezTo>
                    <a:pt x="0" y="457454"/>
                    <a:pt x="457454" y="0"/>
                    <a:pt x="1021715" y="0"/>
                  </a:cubicBezTo>
                  <a:cubicBezTo>
                    <a:pt x="1585976" y="0"/>
                    <a:pt x="2043430" y="457454"/>
                    <a:pt x="2043430" y="1021715"/>
                  </a:cubicBezTo>
                  <a:cubicBezTo>
                    <a:pt x="2043430" y="1585976"/>
                    <a:pt x="1585976" y="2043430"/>
                    <a:pt x="1021715" y="2043430"/>
                  </a:cubicBezTo>
                  <a:cubicBezTo>
                    <a:pt x="457454" y="2043430"/>
                    <a:pt x="0" y="1585976"/>
                    <a:pt x="0" y="1021715"/>
                  </a:cubicBezTo>
                  <a:close/>
                </a:path>
              </a:pathLst>
            </a:custGeom>
            <a:solidFill>
              <a:srgbClr val="FFFFFF"/>
            </a:solidFill>
            <a:ln w="23812" cap="sq">
              <a:solidFill>
                <a:srgbClr val="1F6F78"/>
              </a:solidFill>
              <a:prstDash val="dash"/>
              <a:miter/>
            </a:ln>
          </p:spPr>
        </p:sp>
      </p:grpSp>
      <p:grpSp>
        <p:nvGrpSpPr>
          <p:cNvPr name="Group 57" id="57"/>
          <p:cNvGrpSpPr/>
          <p:nvPr/>
        </p:nvGrpSpPr>
        <p:grpSpPr>
          <a:xfrm rot="0">
            <a:off x="14810022" y="2537460"/>
            <a:ext cx="1508760" cy="1508760"/>
            <a:chOff x="0" y="0"/>
            <a:chExt cx="2011680" cy="2011680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2011680" cy="2011680"/>
            </a:xfrm>
            <a:custGeom>
              <a:avLst/>
              <a:gdLst/>
              <a:ahLst/>
              <a:cxnLst/>
              <a:rect r="r" b="b" t="t" l="l"/>
              <a:pathLst>
                <a:path h="2011680" w="2011680">
                  <a:moveTo>
                    <a:pt x="0" y="0"/>
                  </a:moveTo>
                  <a:lnTo>
                    <a:pt x="2011680" y="0"/>
                  </a:lnTo>
                  <a:lnTo>
                    <a:pt x="2011680" y="2011680"/>
                  </a:lnTo>
                  <a:lnTo>
                    <a:pt x="0" y="201168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59" id="59"/>
            <p:cNvSpPr txBox="true"/>
            <p:nvPr/>
          </p:nvSpPr>
          <p:spPr>
            <a:xfrm>
              <a:off x="0" y="-38100"/>
              <a:ext cx="2011680" cy="204978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800"/>
                </a:lnSpc>
              </a:pPr>
              <a:r>
                <a:rPr lang="en-US" sz="1500" i="true">
                  <a:solidFill>
                    <a:srgbClr val="1F6F78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Photo</a:t>
              </a:r>
            </a:p>
          </p:txBody>
        </p:sp>
      </p:grpSp>
      <p:grpSp>
        <p:nvGrpSpPr>
          <p:cNvPr name="Group 60" id="60"/>
          <p:cNvGrpSpPr/>
          <p:nvPr/>
        </p:nvGrpSpPr>
        <p:grpSpPr>
          <a:xfrm rot="0">
            <a:off x="13911110" y="4320540"/>
            <a:ext cx="3306585" cy="411480"/>
            <a:chOff x="0" y="0"/>
            <a:chExt cx="4408780" cy="548640"/>
          </a:xfrm>
        </p:grpSpPr>
        <p:sp>
          <p:nvSpPr>
            <p:cNvPr name="Freeform 61" id="61"/>
            <p:cNvSpPr/>
            <p:nvPr/>
          </p:nvSpPr>
          <p:spPr>
            <a:xfrm flipH="false" flipV="false" rot="0">
              <a:off x="0" y="0"/>
              <a:ext cx="4408780" cy="548640"/>
            </a:xfrm>
            <a:custGeom>
              <a:avLst/>
              <a:gdLst/>
              <a:ahLst/>
              <a:cxnLst/>
              <a:rect r="r" b="b" t="t" l="l"/>
              <a:pathLst>
                <a:path h="548640" w="4408780">
                  <a:moveTo>
                    <a:pt x="0" y="0"/>
                  </a:moveTo>
                  <a:lnTo>
                    <a:pt x="4408780" y="0"/>
                  </a:lnTo>
                  <a:lnTo>
                    <a:pt x="440878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06578" r="0" b="-106578"/>
              </a:stretch>
            </a:blipFill>
          </p:spPr>
        </p:sp>
        <p:sp>
          <p:nvSpPr>
            <p:cNvPr name="TextBox 62" id="62"/>
            <p:cNvSpPr txBox="true"/>
            <p:nvPr/>
          </p:nvSpPr>
          <p:spPr>
            <a:xfrm>
              <a:off x="0" y="-47625"/>
              <a:ext cx="4408780" cy="5962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340"/>
                </a:lnSpc>
              </a:pPr>
              <a:r>
                <a:rPr lang="en-US" sz="1950" b="true">
                  <a:solidFill>
                    <a:srgbClr val="12333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Name</a:t>
              </a:r>
            </a:p>
          </p:txBody>
        </p:sp>
      </p:grpSp>
      <p:grpSp>
        <p:nvGrpSpPr>
          <p:cNvPr name="Group 63" id="63"/>
          <p:cNvGrpSpPr/>
          <p:nvPr/>
        </p:nvGrpSpPr>
        <p:grpSpPr>
          <a:xfrm rot="0">
            <a:off x="13911110" y="4732020"/>
            <a:ext cx="3306585" cy="384048"/>
            <a:chOff x="0" y="0"/>
            <a:chExt cx="4408780" cy="512064"/>
          </a:xfrm>
        </p:grpSpPr>
        <p:sp>
          <p:nvSpPr>
            <p:cNvPr name="Freeform 64" id="64"/>
            <p:cNvSpPr/>
            <p:nvPr/>
          </p:nvSpPr>
          <p:spPr>
            <a:xfrm flipH="false" flipV="false" rot="0">
              <a:off x="0" y="0"/>
              <a:ext cx="4408780" cy="512064"/>
            </a:xfrm>
            <a:custGeom>
              <a:avLst/>
              <a:gdLst/>
              <a:ahLst/>
              <a:cxnLst/>
              <a:rect r="r" b="b" t="t" l="l"/>
              <a:pathLst>
                <a:path h="512064" w="4408780">
                  <a:moveTo>
                    <a:pt x="0" y="0"/>
                  </a:moveTo>
                  <a:lnTo>
                    <a:pt x="4408780" y="0"/>
                  </a:lnTo>
                  <a:lnTo>
                    <a:pt x="4408780" y="512064"/>
                  </a:lnTo>
                  <a:lnTo>
                    <a:pt x="0" y="51206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17762" r="0" b="-117762"/>
              </a:stretch>
            </a:blipFill>
          </p:spPr>
        </p:sp>
        <p:sp>
          <p:nvSpPr>
            <p:cNvPr name="TextBox 65" id="65"/>
            <p:cNvSpPr txBox="true"/>
            <p:nvPr/>
          </p:nvSpPr>
          <p:spPr>
            <a:xfrm>
              <a:off x="0" y="-28575"/>
              <a:ext cx="4408780" cy="54063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980"/>
                </a:lnSpc>
              </a:pPr>
              <a:r>
                <a:rPr lang="en-US" sz="1650" i="true">
                  <a:solidFill>
                    <a:srgbClr val="607275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Branch and year</a:t>
              </a:r>
            </a:p>
          </p:txBody>
        </p:sp>
      </p:grpSp>
      <p:sp>
        <p:nvSpPr>
          <p:cNvPr name="TextBox 66" id="66"/>
          <p:cNvSpPr txBox="true"/>
          <p:nvPr/>
        </p:nvSpPr>
        <p:spPr>
          <a:xfrm rot="0">
            <a:off x="13911110" y="5193030"/>
            <a:ext cx="3306585" cy="15278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89"/>
              </a:lnSpc>
            </a:pPr>
            <a:r>
              <a:rPr lang="en-US" sz="1575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Role in this project</a:t>
            </a:r>
          </a:p>
          <a:p>
            <a:pPr algn="ctr">
              <a:lnSpc>
                <a:spcPts val="1889"/>
              </a:lnSpc>
            </a:pPr>
            <a:r>
              <a:rPr lang="en-US" sz="1575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(hardware / software / field survey /</a:t>
            </a:r>
          </a:p>
          <a:p>
            <a:pPr algn="ctr">
              <a:lnSpc>
                <a:spcPts val="1889"/>
              </a:lnSpc>
            </a:pPr>
            <a:r>
              <a:rPr lang="en-US" sz="1575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costing / presentation)</a:t>
            </a:r>
          </a:p>
        </p:txBody>
      </p:sp>
      <p:grpSp>
        <p:nvGrpSpPr>
          <p:cNvPr name="Group 67" id="67"/>
          <p:cNvGrpSpPr/>
          <p:nvPr/>
        </p:nvGrpSpPr>
        <p:grpSpPr>
          <a:xfrm rot="0">
            <a:off x="813435" y="7259955"/>
            <a:ext cx="8065541" cy="1459230"/>
            <a:chOff x="0" y="0"/>
            <a:chExt cx="10754055" cy="1945640"/>
          </a:xfrm>
        </p:grpSpPr>
        <p:sp>
          <p:nvSpPr>
            <p:cNvPr name="Freeform 68" id="68"/>
            <p:cNvSpPr/>
            <p:nvPr/>
          </p:nvSpPr>
          <p:spPr>
            <a:xfrm flipH="false" flipV="false" rot="0">
              <a:off x="0" y="0"/>
              <a:ext cx="10753978" cy="1945640"/>
            </a:xfrm>
            <a:custGeom>
              <a:avLst/>
              <a:gdLst/>
              <a:ahLst/>
              <a:cxnLst/>
              <a:rect r="r" b="b" t="t" l="l"/>
              <a:pathLst>
                <a:path h="1945640" w="10753978">
                  <a:moveTo>
                    <a:pt x="0" y="148209"/>
                  </a:moveTo>
                  <a:cubicBezTo>
                    <a:pt x="0" y="66421"/>
                    <a:pt x="66421" y="0"/>
                    <a:pt x="148209" y="0"/>
                  </a:cubicBezTo>
                  <a:lnTo>
                    <a:pt x="10605770" y="0"/>
                  </a:lnTo>
                  <a:cubicBezTo>
                    <a:pt x="10687685" y="0"/>
                    <a:pt x="10753978" y="66421"/>
                    <a:pt x="10753978" y="148209"/>
                  </a:cubicBezTo>
                  <a:lnTo>
                    <a:pt x="10753978" y="1797431"/>
                  </a:lnTo>
                  <a:cubicBezTo>
                    <a:pt x="10753978" y="1879346"/>
                    <a:pt x="10687558" y="1945640"/>
                    <a:pt x="10605770" y="1945640"/>
                  </a:cubicBezTo>
                  <a:lnTo>
                    <a:pt x="148209" y="1945640"/>
                  </a:lnTo>
                  <a:cubicBezTo>
                    <a:pt x="66421" y="1945640"/>
                    <a:pt x="0" y="1879219"/>
                    <a:pt x="0" y="1797431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69" id="69"/>
          <p:cNvGrpSpPr/>
          <p:nvPr/>
        </p:nvGrpSpPr>
        <p:grpSpPr>
          <a:xfrm rot="0">
            <a:off x="9408566" y="7259955"/>
            <a:ext cx="8065541" cy="1459230"/>
            <a:chOff x="0" y="0"/>
            <a:chExt cx="10754055" cy="1945640"/>
          </a:xfrm>
        </p:grpSpPr>
        <p:sp>
          <p:nvSpPr>
            <p:cNvPr name="Freeform 70" id="70"/>
            <p:cNvSpPr/>
            <p:nvPr/>
          </p:nvSpPr>
          <p:spPr>
            <a:xfrm flipH="false" flipV="false" rot="0">
              <a:off x="0" y="0"/>
              <a:ext cx="10753978" cy="1945640"/>
            </a:xfrm>
            <a:custGeom>
              <a:avLst/>
              <a:gdLst/>
              <a:ahLst/>
              <a:cxnLst/>
              <a:rect r="r" b="b" t="t" l="l"/>
              <a:pathLst>
                <a:path h="1945640" w="10753978">
                  <a:moveTo>
                    <a:pt x="0" y="148209"/>
                  </a:moveTo>
                  <a:cubicBezTo>
                    <a:pt x="0" y="66421"/>
                    <a:pt x="66421" y="0"/>
                    <a:pt x="148209" y="0"/>
                  </a:cubicBezTo>
                  <a:lnTo>
                    <a:pt x="10605770" y="0"/>
                  </a:lnTo>
                  <a:cubicBezTo>
                    <a:pt x="10687685" y="0"/>
                    <a:pt x="10753978" y="66421"/>
                    <a:pt x="10753978" y="148209"/>
                  </a:cubicBezTo>
                  <a:lnTo>
                    <a:pt x="10753978" y="1797431"/>
                  </a:lnTo>
                  <a:cubicBezTo>
                    <a:pt x="10753978" y="1879346"/>
                    <a:pt x="10687558" y="1945640"/>
                    <a:pt x="10605770" y="1945640"/>
                  </a:cubicBezTo>
                  <a:lnTo>
                    <a:pt x="148209" y="1945640"/>
                  </a:lnTo>
                  <a:cubicBezTo>
                    <a:pt x="66421" y="1945640"/>
                    <a:pt x="0" y="1879219"/>
                    <a:pt x="0" y="1797431"/>
                  </a:cubicBezTo>
                  <a:close/>
                </a:path>
              </a:pathLst>
            </a:custGeom>
            <a:solidFill>
              <a:srgbClr val="F1F7F7"/>
            </a:solidFill>
            <a:ln w="19050" cap="sq">
              <a:solidFill>
                <a:srgbClr val="D2E3E3"/>
              </a:solidFill>
              <a:prstDash val="solid"/>
              <a:miter/>
            </a:ln>
          </p:spPr>
        </p:sp>
      </p:grpSp>
      <p:grpSp>
        <p:nvGrpSpPr>
          <p:cNvPr name="Group 71" id="71"/>
          <p:cNvGrpSpPr/>
          <p:nvPr/>
        </p:nvGrpSpPr>
        <p:grpSpPr>
          <a:xfrm rot="0">
            <a:off x="9719843" y="7461504"/>
            <a:ext cx="7442987" cy="411480"/>
            <a:chOff x="0" y="0"/>
            <a:chExt cx="9923983" cy="548640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9923984" cy="548640"/>
            </a:xfrm>
            <a:custGeom>
              <a:avLst/>
              <a:gdLst/>
              <a:ahLst/>
              <a:cxnLst/>
              <a:rect r="r" b="b" t="t" l="l"/>
              <a:pathLst>
                <a:path h="548640" w="9923984">
                  <a:moveTo>
                    <a:pt x="0" y="0"/>
                  </a:moveTo>
                  <a:lnTo>
                    <a:pt x="9923984" y="0"/>
                  </a:lnTo>
                  <a:lnTo>
                    <a:pt x="9923984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02451" r="0" b="-302451"/>
              </a:stretch>
            </a:blipFill>
          </p:spPr>
        </p:sp>
        <p:sp>
          <p:nvSpPr>
            <p:cNvPr name="TextBox 73" id="73"/>
            <p:cNvSpPr txBox="true"/>
            <p:nvPr/>
          </p:nvSpPr>
          <p:spPr>
            <a:xfrm>
              <a:off x="0" y="-47625"/>
              <a:ext cx="9923983" cy="5962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0"/>
                </a:lnSpc>
              </a:pPr>
              <a:r>
                <a:rPr lang="en-US" sz="2100" b="true">
                  <a:solidFill>
                    <a:srgbClr val="1F6F7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External help received</a:t>
              </a:r>
            </a:p>
          </p:txBody>
        </p:sp>
      </p:grpSp>
      <p:sp>
        <p:nvSpPr>
          <p:cNvPr name="TextBox 74" id="74"/>
          <p:cNvSpPr txBox="true"/>
          <p:nvPr/>
        </p:nvSpPr>
        <p:spPr>
          <a:xfrm rot="0">
            <a:off x="9719843" y="7862316"/>
            <a:ext cx="7442987" cy="6278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70"/>
              </a:lnSpc>
            </a:pPr>
            <a:r>
              <a:rPr lang="en-US" sz="1725" i="true">
                <a:solidFill>
                  <a:srgbClr val="607275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Industry, farmer, shopkeeper, doctor or alumnus who advised you.</a:t>
            </a:r>
          </a:p>
        </p:txBody>
      </p:sp>
      <p:grpSp>
        <p:nvGrpSpPr>
          <p:cNvPr name="Group 75" id="75"/>
          <p:cNvGrpSpPr/>
          <p:nvPr/>
        </p:nvGrpSpPr>
        <p:grpSpPr>
          <a:xfrm rot="0">
            <a:off x="822960" y="9628632"/>
            <a:ext cx="11658600" cy="411480"/>
            <a:chOff x="0" y="0"/>
            <a:chExt cx="15544800" cy="548640"/>
          </a:xfrm>
        </p:grpSpPr>
        <p:sp>
          <p:nvSpPr>
            <p:cNvPr name="Freeform 76" id="76"/>
            <p:cNvSpPr/>
            <p:nvPr/>
          </p:nvSpPr>
          <p:spPr>
            <a:xfrm flipH="false" flipV="false" rot="0">
              <a:off x="0" y="0"/>
              <a:ext cx="15544800" cy="548640"/>
            </a:xfrm>
            <a:custGeom>
              <a:avLst/>
              <a:gdLst/>
              <a:ahLst/>
              <a:cxnLst/>
              <a:rect r="r" b="b" t="t" l="l"/>
              <a:pathLst>
                <a:path h="548640" w="15544800">
                  <a:moveTo>
                    <a:pt x="0" y="0"/>
                  </a:moveTo>
                  <a:lnTo>
                    <a:pt x="15544800" y="0"/>
                  </a:lnTo>
                  <a:lnTo>
                    <a:pt x="1554480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502076" r="0" b="-502076"/>
              </a:stretch>
            </a:blipFill>
          </p:spPr>
        </p:sp>
        <p:sp>
          <p:nvSpPr>
            <p:cNvPr name="TextBox 77" id="77"/>
            <p:cNvSpPr txBox="true"/>
            <p:nvPr/>
          </p:nvSpPr>
          <p:spPr>
            <a:xfrm>
              <a:off x="0" y="-28575"/>
              <a:ext cx="15544800" cy="57721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949"/>
                </a:lnSpc>
              </a:pPr>
              <a:r>
                <a:rPr lang="en-US" sz="1624">
                  <a:solidFill>
                    <a:srgbClr val="9AAAAC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Aditya College of Engineering, Madanapalle  |  Innovation &amp; Idea Pitch</a:t>
              </a:r>
            </a:p>
          </p:txBody>
        </p:sp>
      </p:grpSp>
      <p:grpSp>
        <p:nvGrpSpPr>
          <p:cNvPr name="Group 78" id="78"/>
          <p:cNvGrpSpPr/>
          <p:nvPr/>
        </p:nvGrpSpPr>
        <p:grpSpPr>
          <a:xfrm rot="0">
            <a:off x="15818663" y="9628632"/>
            <a:ext cx="1645920" cy="411480"/>
            <a:chOff x="0" y="0"/>
            <a:chExt cx="2194560" cy="548640"/>
          </a:xfrm>
        </p:grpSpPr>
        <p:sp>
          <p:nvSpPr>
            <p:cNvPr name="Freeform 79" id="79"/>
            <p:cNvSpPr/>
            <p:nvPr/>
          </p:nvSpPr>
          <p:spPr>
            <a:xfrm flipH="false" flipV="false" rot="0">
              <a:off x="0" y="0"/>
              <a:ext cx="2194560" cy="548640"/>
            </a:xfrm>
            <a:custGeom>
              <a:avLst/>
              <a:gdLst/>
              <a:ahLst/>
              <a:cxnLst/>
              <a:rect r="r" b="b" t="t" l="l"/>
              <a:pathLst>
                <a:path h="548640" w="2194560">
                  <a:moveTo>
                    <a:pt x="0" y="0"/>
                  </a:moveTo>
                  <a:lnTo>
                    <a:pt x="2194560" y="0"/>
                  </a:lnTo>
                  <a:lnTo>
                    <a:pt x="219456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80" id="80"/>
            <p:cNvSpPr txBox="true"/>
            <p:nvPr/>
          </p:nvSpPr>
          <p:spPr>
            <a:xfrm>
              <a:off x="0" y="-38100"/>
              <a:ext cx="2194560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709"/>
                </a:lnSpc>
              </a:pPr>
              <a:r>
                <a:rPr lang="en-US" sz="1425">
                  <a:solidFill>
                    <a:srgbClr val="9AAAAC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9 / 10</a:t>
              </a:r>
            </a:p>
          </p:txBody>
        </p:sp>
      </p:grpSp>
      <p:sp>
        <p:nvSpPr>
          <p:cNvPr name="Freeform 81" id="81"/>
          <p:cNvSpPr/>
          <p:nvPr/>
        </p:nvSpPr>
        <p:spPr>
          <a:xfrm flipH="false" flipV="false" rot="0">
            <a:off x="15782572" y="0"/>
            <a:ext cx="2953456" cy="1968971"/>
          </a:xfrm>
          <a:custGeom>
            <a:avLst/>
            <a:gdLst/>
            <a:ahLst/>
            <a:cxnLst/>
            <a:rect r="r" b="b" t="t" l="l"/>
            <a:pathLst>
              <a:path h="1968971" w="2953456">
                <a:moveTo>
                  <a:pt x="0" y="0"/>
                </a:moveTo>
                <a:lnTo>
                  <a:pt x="2953456" y="0"/>
                </a:lnTo>
                <a:lnTo>
                  <a:pt x="2953456" y="1968971"/>
                </a:lnTo>
                <a:lnTo>
                  <a:pt x="0" y="19689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DAHQlRYsEnM</dc:identifier>
  <dcterms:modified xsi:type="dcterms:W3CDTF">2011-08-01T06:04:30Z</dcterms:modified>
  <cp:revision>1</cp:revision>
  <dc:title>GENESIS Reference .pptx</dc:title>
</cp:coreProperties>
</file>