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6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Calibri (MS)" charset="1" panose="020F0502020204030204"/>
      <p:regular r:id="rId19"/>
    </p:embeddedFont>
    <p:embeddedFont>
      <p:font typeface="Cambria Bold" charset="1" panose="02040803050406030204"/>
      <p:regular r:id="rId20"/>
    </p:embeddedFont>
    <p:embeddedFont>
      <p:font typeface="Calibri (MS) Bold" charset="1" panose="020F0702030404030204"/>
      <p:regular r:id="rId21"/>
    </p:embeddedFont>
    <p:embeddedFont>
      <p:font typeface="Calibri (MS) Italics" charset="1" panose="020F05020202040A0204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notesMasters/notesMaster1.xml" Type="http://schemas.openxmlformats.org/officeDocument/2006/relationships/notesMaster"/><Relationship Id="rId17" Target="theme/theme2.xml" Type="http://schemas.openxmlformats.org/officeDocument/2006/relationships/theme"/><Relationship Id="rId18" Target="notesSlides/notesSlide1.xml" Type="http://schemas.openxmlformats.org/officeDocument/2006/relationships/notes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notesSlides/notesSlide2.xml" Type="http://schemas.openxmlformats.org/officeDocument/2006/relationships/notesSlide"/><Relationship Id="rId24" Target="notesSlides/notesSlide3.xml" Type="http://schemas.openxmlformats.org/officeDocument/2006/relationships/notesSlide"/><Relationship Id="rId25" Target="notesSlides/notesSlide4.xml" Type="http://schemas.openxmlformats.org/officeDocument/2006/relationships/notesSlide"/><Relationship Id="rId26" Target="notesSlides/notesSlide5.xml" Type="http://schemas.openxmlformats.org/officeDocument/2006/relationships/notesSlide"/><Relationship Id="rId27" Target="notesSlides/notesSlide6.xml" Type="http://schemas.openxmlformats.org/officeDocument/2006/relationships/notesSlide"/><Relationship Id="rId28" Target="notesSlides/notesSlide7.xml" Type="http://schemas.openxmlformats.org/officeDocument/2006/relationships/notesSlide"/><Relationship Id="rId29" Target="notesSlides/notesSlide8.xml" Type="http://schemas.openxmlformats.org/officeDocument/2006/relationships/notesSlide"/><Relationship Id="rId3" Target="viewProps.xml" Type="http://schemas.openxmlformats.org/officeDocument/2006/relationships/viewProps"/><Relationship Id="rId30" Target="notesSlides/notesSlide9.xml" Type="http://schemas.openxmlformats.org/officeDocument/2006/relationships/notesSlide"/><Relationship Id="rId31" Target="notesSlides/notesSlide10.xml" Type="http://schemas.openxmlformats.org/officeDocument/2006/relationships/notes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30 seconds. Say the name, then the one line under it, then move on. Do not read the whole slide.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30 seconds. End on the ask, not on 'thank you'. Say the amount and what it buys.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60 seconds. Name one shop you actually visited and what you saw in its bin. That single sentence is worth more than all four boxes.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60 seconds. Hold up or point to the photograph. Say the date and the name of the street. Judges test whether you actually went.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60 seconds. Lead with the benefit, not the algorithm. Walk one claim from alert to pickup so the panel can picture it.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45 seconds. Read only the orange column and the sentence at the bottom. Let the panel read the rest.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60 seconds. Show the app running on a phone if the venue allows it. A live 20-second demo beats both screenshots.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45 seconds. The panel will ask who pays. Answer in one line: the shop pays, because the shop is losing the money.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40 seconds. Say the dates out loud. Vague plans are the most common reason teams lose marks here.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25 seconds. Each member says their own name and their own one line. Do not let one person narrate the whole team.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0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1714500"/>
            <a:ext cx="13030200" cy="548640"/>
            <a:chOff x="0" y="0"/>
            <a:chExt cx="17373600" cy="7315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373600" cy="731520"/>
            </a:xfrm>
            <a:custGeom>
              <a:avLst/>
              <a:gdLst/>
              <a:ahLst/>
              <a:cxnLst/>
              <a:rect r="r" b="b" t="t" l="l"/>
              <a:pathLst>
                <a:path h="731520" w="17373600">
                  <a:moveTo>
                    <a:pt x="0" y="0"/>
                  </a:moveTo>
                  <a:lnTo>
                    <a:pt x="17373600" y="0"/>
                  </a:lnTo>
                  <a:lnTo>
                    <a:pt x="1737360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12769" r="0" b="-412769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7373600" cy="7886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700"/>
                </a:lnSpc>
              </a:pPr>
              <a:r>
                <a:rPr lang="en-US" sz="2250">
                  <a:solidFill>
                    <a:srgbClr val="E8703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Innovation &amp; Entrepreneurship Idea Contest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2960" y="2468880"/>
            <a:ext cx="13441680" cy="1371600"/>
            <a:chOff x="0" y="0"/>
            <a:chExt cx="17922240" cy="1828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922239" cy="1828800"/>
            </a:xfrm>
            <a:custGeom>
              <a:avLst/>
              <a:gdLst/>
              <a:ahLst/>
              <a:cxnLst/>
              <a:rect r="r" b="b" t="t" l="l"/>
              <a:pathLst>
                <a:path h="1828800" w="17922239">
                  <a:moveTo>
                    <a:pt x="0" y="0"/>
                  </a:moveTo>
                  <a:lnTo>
                    <a:pt x="17922239" y="0"/>
                  </a:lnTo>
                  <a:lnTo>
                    <a:pt x="17922239" y="1828800"/>
                  </a:lnTo>
                  <a:lnTo>
                    <a:pt x="0" y="1828800"/>
                  </a:lnTo>
                  <a:close/>
                </a:path>
              </a:pathLst>
            </a:custGeom>
            <a:solidFill>
              <a:srgbClr val="1F6F78">
                <a:alpha val="0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17922240" cy="18383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8280"/>
                </a:lnSpc>
              </a:pPr>
              <a:r>
                <a:rPr lang="en-US" b="true" sz="6900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AnnaSetu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2960" y="5486400"/>
            <a:ext cx="6309360" cy="384048"/>
            <a:chOff x="0" y="0"/>
            <a:chExt cx="8412480" cy="51206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412480" cy="512064"/>
            </a:xfrm>
            <a:custGeom>
              <a:avLst/>
              <a:gdLst/>
              <a:ahLst/>
              <a:cxnLst/>
              <a:rect r="r" b="b" t="t" l="l"/>
              <a:pathLst>
                <a:path h="512064" w="8412480">
                  <a:moveTo>
                    <a:pt x="0" y="0"/>
                  </a:moveTo>
                  <a:lnTo>
                    <a:pt x="8412480" y="0"/>
                  </a:lnTo>
                  <a:lnTo>
                    <a:pt x="84124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0111" r="0" b="-270111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412480" cy="55016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b="true" sz="1699" spc="135">
                  <a:solidFill>
                    <a:srgbClr val="8FB8BB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TEAM NAME</a:t>
              </a:r>
            </a:p>
          </p:txBody>
        </p:sp>
      </p:grpSp>
      <p:sp>
        <p:nvSpPr>
          <p:cNvPr name="AutoShape 11" id="11"/>
          <p:cNvSpPr/>
          <p:nvPr/>
        </p:nvSpPr>
        <p:spPr>
          <a:xfrm rot="10320">
            <a:off x="813416" y="6441758"/>
            <a:ext cx="6328439" cy="0"/>
          </a:xfrm>
          <a:prstGeom prst="line">
            <a:avLst/>
          </a:prstGeom>
          <a:ln cap="rnd" w="9525">
            <a:solidFill>
              <a:srgbClr val="3E6A7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2" id="12"/>
          <p:cNvGrpSpPr/>
          <p:nvPr/>
        </p:nvGrpSpPr>
        <p:grpSpPr>
          <a:xfrm rot="0">
            <a:off x="822960" y="6995160"/>
            <a:ext cx="6309360" cy="384048"/>
            <a:chOff x="0" y="0"/>
            <a:chExt cx="8412480" cy="51206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412480" cy="512064"/>
            </a:xfrm>
            <a:custGeom>
              <a:avLst/>
              <a:gdLst/>
              <a:ahLst/>
              <a:cxnLst/>
              <a:rect r="r" b="b" t="t" l="l"/>
              <a:pathLst>
                <a:path h="512064" w="8412480">
                  <a:moveTo>
                    <a:pt x="0" y="0"/>
                  </a:moveTo>
                  <a:lnTo>
                    <a:pt x="8412480" y="0"/>
                  </a:lnTo>
                  <a:lnTo>
                    <a:pt x="84124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0111" r="0" b="-270111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412480" cy="55016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59"/>
                </a:lnSpc>
              </a:pPr>
              <a:r>
                <a:rPr lang="en-US" b="true" sz="1799" spc="143">
                  <a:solidFill>
                    <a:srgbClr val="8FB8BB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TEAM MEMBERS (NAME · ROLL NO · BRANCH · YEAR)</a:t>
              </a:r>
            </a:p>
          </p:txBody>
        </p:sp>
      </p:grpSp>
      <p:sp>
        <p:nvSpPr>
          <p:cNvPr name="AutoShape 15" id="15"/>
          <p:cNvSpPr/>
          <p:nvPr/>
        </p:nvSpPr>
        <p:spPr>
          <a:xfrm rot="10320">
            <a:off x="813416" y="7950518"/>
            <a:ext cx="6328439" cy="0"/>
          </a:xfrm>
          <a:prstGeom prst="line">
            <a:avLst/>
          </a:prstGeom>
          <a:ln cap="rnd" w="9525">
            <a:solidFill>
              <a:srgbClr val="3E6A7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6" id="16"/>
          <p:cNvGrpSpPr/>
          <p:nvPr/>
        </p:nvGrpSpPr>
        <p:grpSpPr>
          <a:xfrm rot="0">
            <a:off x="822960" y="9217152"/>
            <a:ext cx="12344400" cy="411480"/>
            <a:chOff x="0" y="0"/>
            <a:chExt cx="16459200" cy="54864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6459200" cy="548640"/>
            </a:xfrm>
            <a:custGeom>
              <a:avLst/>
              <a:gdLst/>
              <a:ahLst/>
              <a:cxnLst/>
              <a:rect r="r" b="b" t="t" l="l"/>
              <a:pathLst>
                <a:path h="548640" w="16459200">
                  <a:moveTo>
                    <a:pt x="0" y="0"/>
                  </a:moveTo>
                  <a:lnTo>
                    <a:pt x="16459200" y="0"/>
                  </a:lnTo>
                  <a:lnTo>
                    <a:pt x="164592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34551" r="0" b="-534551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16459200" cy="5676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89"/>
                </a:lnSpc>
              </a:pPr>
              <a:r>
                <a:rPr lang="en-US" sz="1575">
                  <a:solidFill>
                    <a:srgbClr val="6E929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Category: Software / Artificial Intelligence  ·  Stage: Working prototype</a:t>
              </a: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77153" y="0"/>
            <a:ext cx="1903095" cy="1714500"/>
          </a:xfrm>
          <a:custGeom>
            <a:avLst/>
            <a:gdLst/>
            <a:ahLst/>
            <a:cxnLst/>
            <a:rect r="r" b="b" t="t" l="l"/>
            <a:pathLst>
              <a:path h="1714500" w="1903095">
                <a:moveTo>
                  <a:pt x="0" y="0"/>
                </a:moveTo>
                <a:lnTo>
                  <a:pt x="1903095" y="0"/>
                </a:lnTo>
                <a:lnTo>
                  <a:pt x="1903095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2238148" y="69474"/>
            <a:ext cx="13059533" cy="1435476"/>
          </a:xfrm>
          <a:custGeom>
            <a:avLst/>
            <a:gdLst/>
            <a:ahLst/>
            <a:cxnLst/>
            <a:rect r="r" b="b" t="t" l="l"/>
            <a:pathLst>
              <a:path h="1435476" w="13059533">
                <a:moveTo>
                  <a:pt x="0" y="0"/>
                </a:moveTo>
                <a:lnTo>
                  <a:pt x="13059533" y="0"/>
                </a:lnTo>
                <a:lnTo>
                  <a:pt x="13059533" y="1435476"/>
                </a:lnTo>
                <a:lnTo>
                  <a:pt x="0" y="14354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0322832" y="2790986"/>
            <a:ext cx="6181696" cy="5898320"/>
          </a:xfrm>
          <a:custGeom>
            <a:avLst/>
            <a:gdLst/>
            <a:ahLst/>
            <a:cxnLst/>
            <a:rect r="r" b="b" t="t" l="l"/>
            <a:pathLst>
              <a:path h="5898320" w="6181696">
                <a:moveTo>
                  <a:pt x="0" y="0"/>
                </a:moveTo>
                <a:lnTo>
                  <a:pt x="6181695" y="0"/>
                </a:lnTo>
                <a:lnTo>
                  <a:pt x="6181695" y="5898320"/>
                </a:lnTo>
                <a:lnTo>
                  <a:pt x="0" y="58983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8629" t="0" r="-34355" b="-13877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22960" y="3851910"/>
            <a:ext cx="13167360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9"/>
              </a:lnSpc>
            </a:pPr>
            <a:r>
              <a:rPr lang="en-US" sz="2349" i="true">
                <a:solidFill>
                  <a:srgbClr val="A9C6C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An app that predicts at 11 a.m. what a shop will not sell by 9 p.m. —</a:t>
            </a:r>
          </a:p>
          <a:p>
            <a:pPr algn="l">
              <a:lnSpc>
                <a:spcPts val="2819"/>
              </a:lnSpc>
            </a:pPr>
            <a:r>
              <a:rPr lang="en-US" sz="2349" i="true">
                <a:solidFill>
                  <a:srgbClr val="A9C6C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and moves that food to a family or a charity before it spoils.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2E3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754380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754380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1133856" cy="115290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10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685800"/>
            <a:ext cx="13716000" cy="987552"/>
            <a:chOff x="0" y="0"/>
            <a:chExt cx="18288000" cy="131673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8288000" cy="1316736"/>
            </a:xfrm>
            <a:custGeom>
              <a:avLst/>
              <a:gdLst/>
              <a:ahLst/>
              <a:cxnLst/>
              <a:rect r="r" b="b" t="t" l="l"/>
              <a:pathLst>
                <a:path h="1316736" w="18288000">
                  <a:moveTo>
                    <a:pt x="0" y="0"/>
                  </a:moveTo>
                  <a:lnTo>
                    <a:pt x="18288000" y="0"/>
                  </a:lnTo>
                  <a:lnTo>
                    <a:pt x="18288000" y="1316736"/>
                  </a:lnTo>
                  <a:lnTo>
                    <a:pt x="0" y="13167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20625" r="0" b="-220625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18288000" cy="132626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759"/>
                </a:lnSpc>
              </a:pPr>
              <a:r>
                <a:rPr lang="en-US" sz="48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Impact and Our Ask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13435" y="2322195"/>
            <a:ext cx="5200498" cy="3790950"/>
            <a:chOff x="0" y="0"/>
            <a:chExt cx="6933997" cy="5054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933947" cy="5054600"/>
            </a:xfrm>
            <a:custGeom>
              <a:avLst/>
              <a:gdLst/>
              <a:ahLst/>
              <a:cxnLst/>
              <a:rect r="r" b="b" t="t" l="l"/>
              <a:pathLst>
                <a:path h="5054600" w="6933947">
                  <a:moveTo>
                    <a:pt x="0" y="183769"/>
                  </a:moveTo>
                  <a:cubicBezTo>
                    <a:pt x="0" y="82296"/>
                    <a:pt x="82296" y="0"/>
                    <a:pt x="183769" y="0"/>
                  </a:cubicBezTo>
                  <a:lnTo>
                    <a:pt x="6750177" y="0"/>
                  </a:lnTo>
                  <a:cubicBezTo>
                    <a:pt x="6851650" y="0"/>
                    <a:pt x="6933947" y="82296"/>
                    <a:pt x="6933947" y="183769"/>
                  </a:cubicBezTo>
                  <a:lnTo>
                    <a:pt x="6933947" y="4870831"/>
                  </a:lnTo>
                  <a:cubicBezTo>
                    <a:pt x="6933947" y="4972304"/>
                    <a:pt x="6851650" y="5054600"/>
                    <a:pt x="6750177" y="5054600"/>
                  </a:cubicBezTo>
                  <a:lnTo>
                    <a:pt x="183769" y="5054600"/>
                  </a:lnTo>
                  <a:cubicBezTo>
                    <a:pt x="82296" y="5054600"/>
                    <a:pt x="0" y="4972304"/>
                    <a:pt x="0" y="4870831"/>
                  </a:cubicBezTo>
                  <a:close/>
                </a:path>
              </a:pathLst>
            </a:custGeom>
            <a:solidFill>
              <a:srgbClr val="1A4148"/>
            </a:solidFill>
            <a:ln w="19050" cap="sq">
              <a:solidFill>
                <a:srgbClr val="2E5C63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1152144" y="2530983"/>
            <a:ext cx="4523080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true">
                <a:solidFill>
                  <a:srgbClr val="E8703A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If this works, who benefits?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79576" y="3253740"/>
            <a:ext cx="4468216" cy="2712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CBDDDE"/>
                </a:solidFill>
                <a:latin typeface="Calibri (MS)"/>
                <a:ea typeface="Calibri (MS)"/>
                <a:cs typeface="Calibri (MS)"/>
                <a:sym typeface="Calibri (MS)"/>
              </a:rPr>
              <a:t>25 outlets recovering about 4 kg a day is roughly 100 kg a day in Madanapalle alone.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CBDDDE"/>
                </a:solidFill>
                <a:latin typeface="Calibri (MS)"/>
                <a:ea typeface="Calibri (MS)"/>
                <a:cs typeface="Calibri (MS)"/>
                <a:sym typeface="Calibri (MS)"/>
              </a:rPr>
              <a:t>That is a few hundred meals a day reaching families, hostels and old-age homes.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6543523" y="2322195"/>
            <a:ext cx="5200498" cy="3790950"/>
            <a:chOff x="0" y="0"/>
            <a:chExt cx="6933997" cy="50546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933947" cy="5054600"/>
            </a:xfrm>
            <a:custGeom>
              <a:avLst/>
              <a:gdLst/>
              <a:ahLst/>
              <a:cxnLst/>
              <a:rect r="r" b="b" t="t" l="l"/>
              <a:pathLst>
                <a:path h="5054600" w="6933947">
                  <a:moveTo>
                    <a:pt x="0" y="183769"/>
                  </a:moveTo>
                  <a:cubicBezTo>
                    <a:pt x="0" y="82296"/>
                    <a:pt x="82296" y="0"/>
                    <a:pt x="183769" y="0"/>
                  </a:cubicBezTo>
                  <a:lnTo>
                    <a:pt x="6750177" y="0"/>
                  </a:lnTo>
                  <a:cubicBezTo>
                    <a:pt x="6851650" y="0"/>
                    <a:pt x="6933947" y="82296"/>
                    <a:pt x="6933947" y="183769"/>
                  </a:cubicBezTo>
                  <a:lnTo>
                    <a:pt x="6933947" y="4870831"/>
                  </a:lnTo>
                  <a:cubicBezTo>
                    <a:pt x="6933947" y="4972304"/>
                    <a:pt x="6851650" y="5054600"/>
                    <a:pt x="6750177" y="5054600"/>
                  </a:cubicBezTo>
                  <a:lnTo>
                    <a:pt x="183769" y="5054600"/>
                  </a:lnTo>
                  <a:cubicBezTo>
                    <a:pt x="82296" y="5054600"/>
                    <a:pt x="0" y="4972304"/>
                    <a:pt x="0" y="4870831"/>
                  </a:cubicBezTo>
                  <a:close/>
                </a:path>
              </a:pathLst>
            </a:custGeom>
            <a:solidFill>
              <a:srgbClr val="1A4148"/>
            </a:solidFill>
            <a:ln w="19050" cap="sq">
              <a:solidFill>
                <a:srgbClr val="2E5C63"/>
              </a:solidFill>
              <a:prstDash val="solid"/>
              <a:miter/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6882232" y="2530983"/>
            <a:ext cx="4523080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true">
                <a:solidFill>
                  <a:srgbClr val="E8703A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Impact beyond money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909664" y="3253740"/>
            <a:ext cx="4468216" cy="2712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CBDDDE"/>
                </a:solidFill>
                <a:latin typeface="Calibri (MS)"/>
                <a:ea typeface="Calibri (MS)"/>
                <a:cs typeface="Calibri (MS)"/>
                <a:sym typeface="Calibri (MS)"/>
              </a:rPr>
              <a:t>Less wet waste going to the town dump, and less methane from it.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CBDDDE"/>
                </a:solidFill>
                <a:latin typeface="Calibri (MS)"/>
                <a:ea typeface="Calibri (MS)"/>
                <a:cs typeface="Calibri (MS)"/>
                <a:sym typeface="Calibri (MS)"/>
              </a:rPr>
              <a:t>Food reaches people at a fair price, not as a handout.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CBDDDE"/>
                </a:solidFill>
                <a:latin typeface="Calibri (MS)"/>
                <a:ea typeface="Calibri (MS)"/>
                <a:cs typeface="Calibri (MS)"/>
                <a:sym typeface="Calibri (MS)"/>
              </a:rPr>
              <a:t>A dated record every shop can show for CSR and FSSAI purposes.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2273610" y="2322195"/>
            <a:ext cx="5200498" cy="3790950"/>
            <a:chOff x="0" y="0"/>
            <a:chExt cx="6933997" cy="50546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933947" cy="5054600"/>
            </a:xfrm>
            <a:custGeom>
              <a:avLst/>
              <a:gdLst/>
              <a:ahLst/>
              <a:cxnLst/>
              <a:rect r="r" b="b" t="t" l="l"/>
              <a:pathLst>
                <a:path h="5054600" w="6933947">
                  <a:moveTo>
                    <a:pt x="0" y="183769"/>
                  </a:moveTo>
                  <a:cubicBezTo>
                    <a:pt x="0" y="82296"/>
                    <a:pt x="82296" y="0"/>
                    <a:pt x="183769" y="0"/>
                  </a:cubicBezTo>
                  <a:lnTo>
                    <a:pt x="6750177" y="0"/>
                  </a:lnTo>
                  <a:cubicBezTo>
                    <a:pt x="6851650" y="0"/>
                    <a:pt x="6933947" y="82296"/>
                    <a:pt x="6933947" y="183769"/>
                  </a:cubicBezTo>
                  <a:lnTo>
                    <a:pt x="6933947" y="4870831"/>
                  </a:lnTo>
                  <a:cubicBezTo>
                    <a:pt x="6933947" y="4972304"/>
                    <a:pt x="6851650" y="5054600"/>
                    <a:pt x="6750177" y="5054600"/>
                  </a:cubicBezTo>
                  <a:lnTo>
                    <a:pt x="183769" y="5054600"/>
                  </a:lnTo>
                  <a:cubicBezTo>
                    <a:pt x="82296" y="5054600"/>
                    <a:pt x="0" y="4972304"/>
                    <a:pt x="0" y="4870831"/>
                  </a:cubicBezTo>
                  <a:close/>
                </a:path>
              </a:pathLst>
            </a:custGeom>
            <a:solidFill>
              <a:srgbClr val="1A4148"/>
            </a:solidFill>
            <a:ln w="19050" cap="sq">
              <a:solidFill>
                <a:srgbClr val="2E5C63"/>
              </a:solidFill>
              <a:prstDash val="solid"/>
              <a:miter/>
            </a:ln>
          </p:spPr>
        </p:sp>
      </p:grpSp>
      <p:sp>
        <p:nvSpPr>
          <p:cNvPr name="TextBox 20" id="20"/>
          <p:cNvSpPr txBox="true"/>
          <p:nvPr/>
        </p:nvSpPr>
        <p:spPr>
          <a:xfrm rot="0">
            <a:off x="12612319" y="2530983"/>
            <a:ext cx="4523080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true">
                <a:solidFill>
                  <a:srgbClr val="E8703A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What we ask from the panel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639751" y="3253740"/>
            <a:ext cx="4468216" cy="2712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CBDDDE"/>
                </a:solidFill>
                <a:latin typeface="Calibri (MS)"/>
                <a:ea typeface="Calibri (MS)"/>
                <a:cs typeface="Calibri (MS)"/>
                <a:sym typeface="Calibri (MS)"/>
              </a:rPr>
              <a:t>Seed support for cloud, SMS and Play Store costs for one year.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CBDDDE"/>
                </a:solidFill>
                <a:latin typeface="Calibri (MS)"/>
                <a:ea typeface="Calibri (MS)"/>
                <a:cs typeface="Calibri (MS)"/>
                <a:sym typeface="Calibri (MS)"/>
              </a:rPr>
              <a:t>An incubation desk under ACEM's IIC.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CBDDDE"/>
                </a:solidFill>
                <a:latin typeface="Calibri (MS)"/>
                <a:ea typeface="Calibri (MS)"/>
                <a:cs typeface="Calibri (MS)"/>
                <a:sym typeface="Calibri (MS)"/>
              </a:rPr>
              <a:t>A mentor for food-safety compliance and an introduction to the bakery owners' association.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424752" y="5220879"/>
            <a:ext cx="15087600" cy="3516213"/>
            <a:chOff x="0" y="0"/>
            <a:chExt cx="20116800" cy="468828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0116800" cy="4688284"/>
            </a:xfrm>
            <a:custGeom>
              <a:avLst/>
              <a:gdLst/>
              <a:ahLst/>
              <a:cxnLst/>
              <a:rect r="r" b="b" t="t" l="l"/>
              <a:pathLst>
                <a:path h="4688284" w="20116800">
                  <a:moveTo>
                    <a:pt x="0" y="0"/>
                  </a:moveTo>
                  <a:lnTo>
                    <a:pt x="20116800" y="0"/>
                  </a:lnTo>
                  <a:lnTo>
                    <a:pt x="20116800" y="4688284"/>
                  </a:lnTo>
                  <a:lnTo>
                    <a:pt x="0" y="468828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0930" r="0" b="3714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9525"/>
              <a:ext cx="20116800" cy="469780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759"/>
                </a:lnSpc>
              </a:pPr>
              <a:r>
                <a:rPr lang="en-US" sz="48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                                                     </a:t>
              </a:r>
              <a:r>
                <a:rPr lang="en-US" sz="48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Thank you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822960" y="7680960"/>
            <a:ext cx="15087600" cy="1577340"/>
            <a:chOff x="0" y="0"/>
            <a:chExt cx="20116800" cy="210312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0116800" cy="2103120"/>
            </a:xfrm>
            <a:custGeom>
              <a:avLst/>
              <a:gdLst/>
              <a:ahLst/>
              <a:cxnLst/>
              <a:rect r="r" b="b" t="t" l="l"/>
              <a:pathLst>
                <a:path h="2103120" w="20116800">
                  <a:moveTo>
                    <a:pt x="0" y="0"/>
                  </a:moveTo>
                  <a:lnTo>
                    <a:pt x="20116800" y="0"/>
                  </a:lnTo>
                  <a:lnTo>
                    <a:pt x="20116800" y="2103120"/>
                  </a:lnTo>
                  <a:lnTo>
                    <a:pt x="0" y="21031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71161" r="0" b="-101596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20116800" cy="21507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669"/>
                </a:lnSpc>
              </a:pPr>
              <a:r>
                <a:rPr lang="en-US" sz="2224">
                  <a:solidFill>
                    <a:srgbClr val="1A4148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Team name  ·  Contact number  ·  E-mail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822960" y="9532620"/>
            <a:ext cx="15087600" cy="411480"/>
            <a:chOff x="0" y="0"/>
            <a:chExt cx="20116800" cy="54864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0116800" cy="548640"/>
            </a:xfrm>
            <a:custGeom>
              <a:avLst/>
              <a:gdLst/>
              <a:ahLst/>
              <a:cxnLst/>
              <a:rect r="r" b="b" t="t" l="l"/>
              <a:pathLst>
                <a:path h="548640" w="20116800">
                  <a:moveTo>
                    <a:pt x="0" y="0"/>
                  </a:moveTo>
                  <a:lnTo>
                    <a:pt x="20116800" y="0"/>
                  </a:lnTo>
                  <a:lnTo>
                    <a:pt x="20116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64451" r="0" b="-664451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201168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709"/>
                </a:lnSpc>
              </a:pPr>
              <a:r>
                <a:rPr lang="en-US" sz="1425">
                  <a:solidFill>
                    <a:srgbClr val="6E929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Aditya College of Engineering, Madanapalle  |  NAAC A+  |  Affiliated to JNTUA</a:t>
              </a: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15930062" y="-147557"/>
            <a:ext cx="2465537" cy="2352514"/>
          </a:xfrm>
          <a:custGeom>
            <a:avLst/>
            <a:gdLst/>
            <a:ahLst/>
            <a:cxnLst/>
            <a:rect r="r" b="b" t="t" l="l"/>
            <a:pathLst>
              <a:path h="2352514" w="2465537">
                <a:moveTo>
                  <a:pt x="0" y="0"/>
                </a:moveTo>
                <a:lnTo>
                  <a:pt x="2465537" y="0"/>
                </a:lnTo>
                <a:lnTo>
                  <a:pt x="2465537" y="2352514"/>
                </a:lnTo>
                <a:lnTo>
                  <a:pt x="0" y="2352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629" t="0" r="-34355" b="-13877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2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-760257"/>
            <a:ext cx="13829843" cy="3303594"/>
            <a:chOff x="0" y="0"/>
            <a:chExt cx="18439790" cy="440479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8439791" cy="4404792"/>
            </a:xfrm>
            <a:custGeom>
              <a:avLst/>
              <a:gdLst/>
              <a:ahLst/>
              <a:cxnLst/>
              <a:rect r="r" b="b" t="t" l="l"/>
              <a:pathLst>
                <a:path h="4404792" w="18439791">
                  <a:moveTo>
                    <a:pt x="0" y="0"/>
                  </a:moveTo>
                  <a:lnTo>
                    <a:pt x="18439791" y="0"/>
                  </a:lnTo>
                  <a:lnTo>
                    <a:pt x="18439791" y="4404792"/>
                  </a:lnTo>
                  <a:lnTo>
                    <a:pt x="0" y="440479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6342" r="-11405" b="-5405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18439790" cy="44238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The Problem We Chose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988820" y="1371600"/>
            <a:ext cx="15407183" cy="438912"/>
            <a:chOff x="0" y="0"/>
            <a:chExt cx="20542910" cy="58521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542910" cy="585216"/>
            </a:xfrm>
            <a:custGeom>
              <a:avLst/>
              <a:gdLst/>
              <a:ahLst/>
              <a:cxnLst/>
              <a:rect r="r" b="b" t="t" l="l"/>
              <a:pathLst>
                <a:path h="585216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3985" r="0" b="-633985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0542910" cy="62331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sz="180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Good food is thrown away at 9 p.m. while families a street away eat less.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13435" y="2116455"/>
            <a:ext cx="8065541" cy="2967990"/>
            <a:chOff x="0" y="0"/>
            <a:chExt cx="10754055" cy="395732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753979" cy="3957320"/>
            </a:xfrm>
            <a:custGeom>
              <a:avLst/>
              <a:gdLst/>
              <a:ahLst/>
              <a:cxnLst/>
              <a:rect r="r" b="b" t="t" l="l"/>
              <a:pathLst>
                <a:path h="3957320" w="10753979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10606786" y="0"/>
                  </a:lnTo>
                  <a:cubicBezTo>
                    <a:pt x="10688066" y="0"/>
                    <a:pt x="10753979" y="65913"/>
                    <a:pt x="10753979" y="147193"/>
                  </a:cubicBezTo>
                  <a:lnTo>
                    <a:pt x="10753979" y="3810127"/>
                  </a:lnTo>
                  <a:cubicBezTo>
                    <a:pt x="10753979" y="3891407"/>
                    <a:pt x="10688066" y="3957320"/>
                    <a:pt x="10606786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124712" y="2304288"/>
            <a:ext cx="7442987" cy="411480"/>
            <a:chOff x="0" y="0"/>
            <a:chExt cx="9923983" cy="5486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9923983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exactly is the problem?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152144" y="2746248"/>
            <a:ext cx="7388123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25755" indent="-162878" lvl="1">
              <a:lnSpc>
                <a:spcPts val="2160"/>
              </a:lnSpc>
              <a:buFont typeface="Arial"/>
              <a:buChar char="•"/>
            </a:pPr>
            <a:r>
              <a:rPr lang="en-US" sz="180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Bakeries, sweet shops, kirana stores and hotels stock and cook more than they sell.</a:t>
            </a:r>
          </a:p>
          <a:p>
            <a:pPr algn="l" marL="325755" indent="-162878" lvl="1">
              <a:lnSpc>
                <a:spcPts val="2160"/>
              </a:lnSpc>
              <a:buFont typeface="Arial"/>
              <a:buChar char="•"/>
            </a:pPr>
            <a:r>
              <a:rPr lang="en-US" sz="180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Bread, milk products, cut vegetables, curries and tiffin items go into the bin at closing time — still edible.</a:t>
            </a:r>
          </a:p>
          <a:p>
            <a:pPr algn="l" marL="325755" indent="-162878" lvl="1">
              <a:lnSpc>
                <a:spcPts val="2160"/>
              </a:lnSpc>
              <a:buFont typeface="Arial"/>
              <a:buChar char="•"/>
            </a:pPr>
            <a:r>
              <a:rPr lang="en-US" sz="180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The shop absorbs the loss; the food adds to the town's wet waste.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9408566" y="2116455"/>
            <a:ext cx="8065541" cy="2967990"/>
            <a:chOff x="0" y="0"/>
            <a:chExt cx="10754055" cy="395732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753979" cy="3957320"/>
            </a:xfrm>
            <a:custGeom>
              <a:avLst/>
              <a:gdLst/>
              <a:ahLst/>
              <a:cxnLst/>
              <a:rect r="r" b="b" t="t" l="l"/>
              <a:pathLst>
                <a:path h="3957320" w="10753979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10606786" y="0"/>
                  </a:lnTo>
                  <a:cubicBezTo>
                    <a:pt x="10688066" y="0"/>
                    <a:pt x="10753979" y="65913"/>
                    <a:pt x="10753979" y="147193"/>
                  </a:cubicBezTo>
                  <a:lnTo>
                    <a:pt x="10753979" y="3810127"/>
                  </a:lnTo>
                  <a:cubicBezTo>
                    <a:pt x="10753979" y="3891407"/>
                    <a:pt x="10688066" y="3957320"/>
                    <a:pt x="10606786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9719843" y="2304288"/>
            <a:ext cx="7442987" cy="411480"/>
            <a:chOff x="0" y="0"/>
            <a:chExt cx="9923983" cy="54864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9923983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Who suffers from it?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9747275" y="2746248"/>
            <a:ext cx="7388123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25755" indent="-162878" lvl="1">
              <a:lnSpc>
                <a:spcPts val="2160"/>
              </a:lnSpc>
              <a:buFont typeface="Arial"/>
              <a:buChar char="•"/>
            </a:pPr>
            <a:r>
              <a:rPr lang="en-US" sz="180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Food retailers and small hotels in and around Madanapalle — the loss comes straight out of a thin margin.</a:t>
            </a:r>
          </a:p>
          <a:p>
            <a:pPr algn="l" marL="325755" indent="-162878" lvl="1">
              <a:lnSpc>
                <a:spcPts val="2160"/>
              </a:lnSpc>
              <a:buFont typeface="Arial"/>
              <a:buChar char="•"/>
            </a:pPr>
            <a:r>
              <a:rPr lang="en-US" sz="180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Daily-wage families, hostel students, construction workers and old-age homes who reduce meals when prices rise.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813435" y="5545455"/>
            <a:ext cx="8065541" cy="2967990"/>
            <a:chOff x="0" y="0"/>
            <a:chExt cx="10754055" cy="395732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753979" cy="3957320"/>
            </a:xfrm>
            <a:custGeom>
              <a:avLst/>
              <a:gdLst/>
              <a:ahLst/>
              <a:cxnLst/>
              <a:rect r="r" b="b" t="t" l="l"/>
              <a:pathLst>
                <a:path h="3957320" w="10753979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10606786" y="0"/>
                  </a:lnTo>
                  <a:cubicBezTo>
                    <a:pt x="10688066" y="0"/>
                    <a:pt x="10753979" y="65913"/>
                    <a:pt x="10753979" y="147193"/>
                  </a:cubicBezTo>
                  <a:lnTo>
                    <a:pt x="10753979" y="3810127"/>
                  </a:lnTo>
                  <a:cubicBezTo>
                    <a:pt x="10753979" y="3891407"/>
                    <a:pt x="10688066" y="3957320"/>
                    <a:pt x="10606786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1124712" y="5733288"/>
            <a:ext cx="7442987" cy="411480"/>
            <a:chOff x="0" y="0"/>
            <a:chExt cx="9923983" cy="54864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9923983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How big is the pain?</a:t>
              </a: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1152144" y="6175248"/>
            <a:ext cx="7388123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A mid-size bakery or hotel discards roughly 4-12 kg of edible food a day.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Across 300+ food outlets in the town, that is over a tonne a day — enough for several thousand meals.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For one outlet it is a recurring annual loss large enough to matter to the owner.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9408566" y="5545455"/>
            <a:ext cx="8065541" cy="2967990"/>
            <a:chOff x="0" y="0"/>
            <a:chExt cx="10754055" cy="395732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0753979" cy="3957320"/>
            </a:xfrm>
            <a:custGeom>
              <a:avLst/>
              <a:gdLst/>
              <a:ahLst/>
              <a:cxnLst/>
              <a:rect r="r" b="b" t="t" l="l"/>
              <a:pathLst>
                <a:path h="3957320" w="10753979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10606786" y="0"/>
                  </a:lnTo>
                  <a:cubicBezTo>
                    <a:pt x="10688066" y="0"/>
                    <a:pt x="10753979" y="65913"/>
                    <a:pt x="10753979" y="147193"/>
                  </a:cubicBezTo>
                  <a:lnTo>
                    <a:pt x="10753979" y="3810127"/>
                  </a:lnTo>
                  <a:cubicBezTo>
                    <a:pt x="10753979" y="3891407"/>
                    <a:pt x="10688066" y="3957320"/>
                    <a:pt x="10606786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9719843" y="5733288"/>
            <a:ext cx="7442987" cy="411480"/>
            <a:chOff x="0" y="0"/>
            <a:chExt cx="9923983" cy="54864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9923983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Why has it not been solved yet?</a:t>
              </a: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9747275" y="6175248"/>
            <a:ext cx="7388123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Nobody knows in the morning what will be left in the evening.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By 9 p.m. it is too late to find a taker, and the charity van has gone home.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Owners fear being blamed if someone falls ill, so they prefer to dump quietly.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155448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AnnaSetu  |  Aditya College of Engineering, Madanapalle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2 / 10</a:t>
              </a:r>
            </a:p>
          </p:txBody>
        </p:sp>
      </p:grpSp>
      <p:sp>
        <p:nvSpPr>
          <p:cNvPr name="Freeform 43" id="43"/>
          <p:cNvSpPr/>
          <p:nvPr/>
        </p:nvSpPr>
        <p:spPr>
          <a:xfrm flipH="false" flipV="false" rot="0">
            <a:off x="15930062" y="-147557"/>
            <a:ext cx="2465537" cy="2352514"/>
          </a:xfrm>
          <a:custGeom>
            <a:avLst/>
            <a:gdLst/>
            <a:ahLst/>
            <a:cxnLst/>
            <a:rect r="r" b="b" t="t" l="l"/>
            <a:pathLst>
              <a:path h="2352514" w="2465537">
                <a:moveTo>
                  <a:pt x="0" y="0"/>
                </a:moveTo>
                <a:lnTo>
                  <a:pt x="2465537" y="0"/>
                </a:lnTo>
                <a:lnTo>
                  <a:pt x="2465537" y="2352514"/>
                </a:lnTo>
                <a:lnTo>
                  <a:pt x="0" y="2352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629" t="0" r="-34355" b="-13877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3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Proof That the Problem Is Real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988820" y="1371600"/>
            <a:ext cx="15407183" cy="438912"/>
            <a:chOff x="0" y="0"/>
            <a:chExt cx="20542910" cy="58521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542910" cy="585216"/>
            </a:xfrm>
            <a:custGeom>
              <a:avLst/>
              <a:gdLst/>
              <a:ahLst/>
              <a:cxnLst/>
              <a:rect r="r" b="b" t="t" l="l"/>
              <a:pathLst>
                <a:path h="585216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3985" r="0" b="-633985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0542910" cy="62331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sz="180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We went to the shops and to the families before we wrote a line of code.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13435" y="2116455"/>
            <a:ext cx="8797290" cy="2145030"/>
            <a:chOff x="0" y="0"/>
            <a:chExt cx="11729720" cy="28600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729720" cy="2860040"/>
            </a:xfrm>
            <a:custGeom>
              <a:avLst/>
              <a:gdLst/>
              <a:ahLst/>
              <a:cxnLst/>
              <a:rect r="r" b="b" t="t" l="l"/>
              <a:pathLst>
                <a:path h="2860040" w="11729720">
                  <a:moveTo>
                    <a:pt x="0" y="147574"/>
                  </a:moveTo>
                  <a:cubicBezTo>
                    <a:pt x="0" y="66040"/>
                    <a:pt x="66040" y="0"/>
                    <a:pt x="147574" y="0"/>
                  </a:cubicBezTo>
                  <a:lnTo>
                    <a:pt x="11582146" y="0"/>
                  </a:lnTo>
                  <a:cubicBezTo>
                    <a:pt x="11663680" y="0"/>
                    <a:pt x="11729720" y="66040"/>
                    <a:pt x="11729720" y="147574"/>
                  </a:cubicBezTo>
                  <a:lnTo>
                    <a:pt x="11729720" y="2712466"/>
                  </a:lnTo>
                  <a:cubicBezTo>
                    <a:pt x="11729720" y="2794000"/>
                    <a:pt x="11663680" y="2860040"/>
                    <a:pt x="11582146" y="2860040"/>
                  </a:cubicBezTo>
                  <a:lnTo>
                    <a:pt x="147574" y="2860040"/>
                  </a:lnTo>
                  <a:cubicBezTo>
                    <a:pt x="66040" y="2860040"/>
                    <a:pt x="0" y="2794000"/>
                    <a:pt x="0" y="2712466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124712" y="2304288"/>
            <a:ext cx="8174736" cy="411480"/>
            <a:chOff x="0" y="0"/>
            <a:chExt cx="10899648" cy="5486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899648" cy="548640"/>
            </a:xfrm>
            <a:custGeom>
              <a:avLst/>
              <a:gdLst/>
              <a:ahLst/>
              <a:cxnLst/>
              <a:rect r="r" b="b" t="t" l="l"/>
              <a:pathLst>
                <a:path h="548640" w="10899648">
                  <a:moveTo>
                    <a:pt x="0" y="0"/>
                  </a:moveTo>
                  <a:lnTo>
                    <a:pt x="10899648" y="0"/>
                  </a:lnTo>
                  <a:lnTo>
                    <a:pt x="1089964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37102" r="0" b="-337102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089964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Who did we speak to?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152144" y="2746248"/>
            <a:ext cx="8119872" cy="1313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42 food outlets on the Bus Stand, Kadapa Road and Angallu stretches — bakeries, sweet shops, kirana stores, hotels.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3 charitable trusts, 2 old-age homes and 25 daily-wage households.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813435" y="4448175"/>
            <a:ext cx="8797290" cy="2145030"/>
            <a:chOff x="0" y="0"/>
            <a:chExt cx="11729720" cy="286004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1729720" cy="2860040"/>
            </a:xfrm>
            <a:custGeom>
              <a:avLst/>
              <a:gdLst/>
              <a:ahLst/>
              <a:cxnLst/>
              <a:rect r="r" b="b" t="t" l="l"/>
              <a:pathLst>
                <a:path h="2860040" w="11729720">
                  <a:moveTo>
                    <a:pt x="0" y="147574"/>
                  </a:moveTo>
                  <a:cubicBezTo>
                    <a:pt x="0" y="66040"/>
                    <a:pt x="66040" y="0"/>
                    <a:pt x="147574" y="0"/>
                  </a:cubicBezTo>
                  <a:lnTo>
                    <a:pt x="11582146" y="0"/>
                  </a:lnTo>
                  <a:cubicBezTo>
                    <a:pt x="11663680" y="0"/>
                    <a:pt x="11729720" y="66040"/>
                    <a:pt x="11729720" y="147574"/>
                  </a:cubicBezTo>
                  <a:lnTo>
                    <a:pt x="11729720" y="2712466"/>
                  </a:lnTo>
                  <a:cubicBezTo>
                    <a:pt x="11729720" y="2794000"/>
                    <a:pt x="11663680" y="2860040"/>
                    <a:pt x="11582146" y="2860040"/>
                  </a:cubicBezTo>
                  <a:lnTo>
                    <a:pt x="147574" y="2860040"/>
                  </a:lnTo>
                  <a:cubicBezTo>
                    <a:pt x="66040" y="2860040"/>
                    <a:pt x="0" y="2794000"/>
                    <a:pt x="0" y="2712466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1124712" y="4636008"/>
            <a:ext cx="8174736" cy="411480"/>
            <a:chOff x="0" y="0"/>
            <a:chExt cx="10899648" cy="54864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899648" cy="548640"/>
            </a:xfrm>
            <a:custGeom>
              <a:avLst/>
              <a:gdLst/>
              <a:ahLst/>
              <a:cxnLst/>
              <a:rect r="r" b="b" t="t" l="l"/>
              <a:pathLst>
                <a:path h="548640" w="10899648">
                  <a:moveTo>
                    <a:pt x="0" y="0"/>
                  </a:moveTo>
                  <a:lnTo>
                    <a:pt x="10899648" y="0"/>
                  </a:lnTo>
                  <a:lnTo>
                    <a:pt x="1089964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37102" r="0" b="-337102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1089964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did they tell us?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152144" y="5077968"/>
            <a:ext cx="8119872" cy="1313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Almost every outlet throws away edible food most days of the week.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Owners are willing to give it away, but only if someone comes and takes it on time.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Charities said the phone call always comes too late to arrange transport.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813435" y="6779895"/>
            <a:ext cx="8797290" cy="1939290"/>
            <a:chOff x="0" y="0"/>
            <a:chExt cx="11729720" cy="258572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1729720" cy="2585720"/>
            </a:xfrm>
            <a:custGeom>
              <a:avLst/>
              <a:gdLst/>
              <a:ahLst/>
              <a:cxnLst/>
              <a:rect r="r" b="b" t="t" l="l"/>
              <a:pathLst>
                <a:path h="2585720" w="11729720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1582019" y="0"/>
                  </a:lnTo>
                  <a:cubicBezTo>
                    <a:pt x="11663680" y="0"/>
                    <a:pt x="11729720" y="66167"/>
                    <a:pt x="11729720" y="147701"/>
                  </a:cubicBezTo>
                  <a:lnTo>
                    <a:pt x="11729720" y="2438019"/>
                  </a:lnTo>
                  <a:cubicBezTo>
                    <a:pt x="11729720" y="2519680"/>
                    <a:pt x="11663552" y="2585720"/>
                    <a:pt x="11582019" y="2585720"/>
                  </a:cubicBezTo>
                  <a:lnTo>
                    <a:pt x="147701" y="2585720"/>
                  </a:lnTo>
                  <a:cubicBezTo>
                    <a:pt x="66167" y="2585720"/>
                    <a:pt x="0" y="2519553"/>
                    <a:pt x="0" y="243801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1124712" y="6967728"/>
            <a:ext cx="8174736" cy="411480"/>
            <a:chOff x="0" y="0"/>
            <a:chExt cx="10899648" cy="54864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0899648" cy="548640"/>
            </a:xfrm>
            <a:custGeom>
              <a:avLst/>
              <a:gdLst/>
              <a:ahLst/>
              <a:cxnLst/>
              <a:rect r="r" b="b" t="t" l="l"/>
              <a:pathLst>
                <a:path h="548640" w="10899648">
                  <a:moveTo>
                    <a:pt x="0" y="0"/>
                  </a:moveTo>
                  <a:lnTo>
                    <a:pt x="10899648" y="0"/>
                  </a:lnTo>
                  <a:lnTo>
                    <a:pt x="1089964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37102" r="0" b="-337102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1089964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surprised us?</a:t>
              </a: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1152144" y="7409688"/>
            <a:ext cx="8119872" cy="1107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The barrier is not generosity — it is timing and trust. The food exists; the plan to move it does not.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10206514" y="2114074"/>
            <a:ext cx="7269975" cy="6607493"/>
            <a:chOff x="0" y="0"/>
            <a:chExt cx="9693300" cy="880999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9693275" cy="8809990"/>
            </a:xfrm>
            <a:custGeom>
              <a:avLst/>
              <a:gdLst/>
              <a:ahLst/>
              <a:cxnLst/>
              <a:rect r="r" b="b" t="t" l="l"/>
              <a:pathLst>
                <a:path h="8809990" w="9693275">
                  <a:moveTo>
                    <a:pt x="0" y="146812"/>
                  </a:moveTo>
                  <a:cubicBezTo>
                    <a:pt x="0" y="65786"/>
                    <a:pt x="65786" y="0"/>
                    <a:pt x="146812" y="0"/>
                  </a:cubicBezTo>
                  <a:lnTo>
                    <a:pt x="9546463" y="0"/>
                  </a:lnTo>
                  <a:cubicBezTo>
                    <a:pt x="9627616" y="0"/>
                    <a:pt x="9693275" y="65786"/>
                    <a:pt x="9693275" y="146812"/>
                  </a:cubicBezTo>
                  <a:lnTo>
                    <a:pt x="9693275" y="8663178"/>
                  </a:lnTo>
                  <a:cubicBezTo>
                    <a:pt x="9693275" y="8744331"/>
                    <a:pt x="9627489" y="8809990"/>
                    <a:pt x="9546463" y="8809990"/>
                  </a:cubicBezTo>
                  <a:lnTo>
                    <a:pt x="146812" y="8809990"/>
                  </a:lnTo>
                  <a:cubicBezTo>
                    <a:pt x="65786" y="8809990"/>
                    <a:pt x="0" y="8744204"/>
                    <a:pt x="0" y="8663178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10492740" y="2125980"/>
            <a:ext cx="6697523" cy="6583680"/>
            <a:chOff x="0" y="0"/>
            <a:chExt cx="8930030" cy="877824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930030" cy="8778240"/>
            </a:xfrm>
            <a:custGeom>
              <a:avLst/>
              <a:gdLst/>
              <a:ahLst/>
              <a:cxnLst/>
              <a:rect r="r" b="b" t="t" l="l"/>
              <a:pathLst>
                <a:path h="8778240" w="8930030">
                  <a:moveTo>
                    <a:pt x="0" y="0"/>
                  </a:moveTo>
                  <a:lnTo>
                    <a:pt x="8930030" y="0"/>
                  </a:lnTo>
                  <a:lnTo>
                    <a:pt x="8930030" y="8778240"/>
                  </a:lnTo>
                  <a:lnTo>
                    <a:pt x="0" y="87782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6122" t="0" r="-76122" b="0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8930030" cy="88163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0"/>
                </a:lnSpc>
              </a:pPr>
              <a:r>
                <a:rPr lang="en-US" sz="1725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Paste here: photograph of surplus at a shop</a:t>
              </a:r>
            </a:p>
            <a:p>
              <a:pPr algn="ctr">
                <a:lnSpc>
                  <a:spcPts val="2070"/>
                </a:lnSpc>
              </a:pPr>
              <a:r>
                <a:rPr lang="en-US" sz="1725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at closing time, plus your survey chart</a:t>
              </a:r>
            </a:p>
            <a:p>
              <a:pPr algn="ctr">
                <a:lnSpc>
                  <a:spcPts val="2070"/>
                </a:lnSpc>
              </a:pPr>
              <a:r>
                <a:rPr lang="en-US" sz="1725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(outlets vs kg wasted per day)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822960" y="8846820"/>
            <a:ext cx="16641623" cy="411480"/>
            <a:chOff x="0" y="0"/>
            <a:chExt cx="22188830" cy="54864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2188830" cy="548640"/>
            </a:xfrm>
            <a:custGeom>
              <a:avLst/>
              <a:gdLst/>
              <a:ahLst/>
              <a:cxnLst/>
              <a:rect r="r" b="b" t="t" l="l"/>
              <a:pathLst>
                <a:path h="548640" w="22188830">
                  <a:moveTo>
                    <a:pt x="0" y="0"/>
                  </a:moveTo>
                  <a:lnTo>
                    <a:pt x="22188830" y="0"/>
                  </a:lnTo>
                  <a:lnTo>
                    <a:pt x="2218883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38039" r="0" b="-738039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19050"/>
              <a:ext cx="22188830" cy="5676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89"/>
                </a:lnSpc>
              </a:pPr>
              <a:r>
                <a:rPr lang="en-US" sz="1575" i="true">
                  <a:solidFill>
                    <a:srgbClr val="E8703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Replace every figure on this slide with the numbers from your own field survey before you present.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155448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AnnaSetu  |  Aditya College of Engineering, Madanapalle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3 / 10</a:t>
              </a:r>
            </a:p>
          </p:txBody>
        </p:sp>
      </p:grpSp>
      <p:sp>
        <p:nvSpPr>
          <p:cNvPr name="Freeform 45" id="45"/>
          <p:cNvSpPr/>
          <p:nvPr/>
        </p:nvSpPr>
        <p:spPr>
          <a:xfrm flipH="false" flipV="false" rot="0">
            <a:off x="15930062" y="-147557"/>
            <a:ext cx="2465537" cy="2352514"/>
          </a:xfrm>
          <a:custGeom>
            <a:avLst/>
            <a:gdLst/>
            <a:ahLst/>
            <a:cxnLst/>
            <a:rect r="r" b="b" t="t" l="l"/>
            <a:pathLst>
              <a:path h="2352514" w="2465537">
                <a:moveTo>
                  <a:pt x="0" y="0"/>
                </a:moveTo>
                <a:lnTo>
                  <a:pt x="2465537" y="0"/>
                </a:lnTo>
                <a:lnTo>
                  <a:pt x="2465537" y="2352514"/>
                </a:lnTo>
                <a:lnTo>
                  <a:pt x="0" y="2352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629" t="0" r="-34355" b="-13877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4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Our Proposed Solution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988820" y="1371600"/>
            <a:ext cx="15407183" cy="438912"/>
            <a:chOff x="0" y="0"/>
            <a:chExt cx="20542910" cy="58521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542910" cy="585216"/>
            </a:xfrm>
            <a:custGeom>
              <a:avLst/>
              <a:gdLst/>
              <a:ahLst/>
              <a:cxnLst/>
              <a:rect r="r" b="b" t="t" l="l"/>
              <a:pathLst>
                <a:path h="585216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3985" r="0" b="-633985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0542910" cy="62331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sz="180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AnnaSetu — a Telugu-first mobile app that forecasts surplus and finds it a taker in advance.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13435" y="2116455"/>
            <a:ext cx="7562850" cy="1802130"/>
            <a:chOff x="0" y="0"/>
            <a:chExt cx="10083800" cy="24028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3800" cy="2402840"/>
            </a:xfrm>
            <a:custGeom>
              <a:avLst/>
              <a:gdLst/>
              <a:ahLst/>
              <a:cxnLst/>
              <a:rect r="r" b="b" t="t" l="l"/>
              <a:pathLst>
                <a:path h="2402840" w="10083800">
                  <a:moveTo>
                    <a:pt x="0" y="147828"/>
                  </a:moveTo>
                  <a:cubicBezTo>
                    <a:pt x="0" y="66167"/>
                    <a:pt x="66167" y="0"/>
                    <a:pt x="147828" y="0"/>
                  </a:cubicBezTo>
                  <a:lnTo>
                    <a:pt x="9935972" y="0"/>
                  </a:lnTo>
                  <a:cubicBezTo>
                    <a:pt x="10017633" y="0"/>
                    <a:pt x="10083800" y="66167"/>
                    <a:pt x="10083800" y="147828"/>
                  </a:cubicBezTo>
                  <a:lnTo>
                    <a:pt x="10083800" y="2255012"/>
                  </a:lnTo>
                  <a:cubicBezTo>
                    <a:pt x="10083800" y="2336673"/>
                    <a:pt x="10017633" y="2402840"/>
                    <a:pt x="9935972" y="2402840"/>
                  </a:cubicBezTo>
                  <a:lnTo>
                    <a:pt x="147828" y="2402840"/>
                  </a:lnTo>
                  <a:cubicBezTo>
                    <a:pt x="66167" y="2402840"/>
                    <a:pt x="0" y="2336673"/>
                    <a:pt x="0" y="2255012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124712" y="2304288"/>
            <a:ext cx="6940296" cy="411480"/>
            <a:chOff x="0" y="0"/>
            <a:chExt cx="9253728" cy="5486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253728" cy="548640"/>
            </a:xfrm>
            <a:custGeom>
              <a:avLst/>
              <a:gdLst/>
              <a:ahLst/>
              <a:cxnLst/>
              <a:rect r="r" b="b" t="t" l="l"/>
              <a:pathLst>
                <a:path h="548640" w="9253728">
                  <a:moveTo>
                    <a:pt x="0" y="0"/>
                  </a:moveTo>
                  <a:lnTo>
                    <a:pt x="9253728" y="0"/>
                  </a:lnTo>
                  <a:lnTo>
                    <a:pt x="925372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8647" r="0" b="-278647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925372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is it?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152144" y="2746248"/>
            <a:ext cx="6885432" cy="970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A mobile app for shopkeepers, charities and low-income buyers. The shop enters its daily stock and sales once; the app learns the pattern and predicts each morning what will be left unsold that night.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813435" y="4105275"/>
            <a:ext cx="7562850" cy="2419350"/>
            <a:chOff x="0" y="0"/>
            <a:chExt cx="10083800" cy="3225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083800" cy="3225800"/>
            </a:xfrm>
            <a:custGeom>
              <a:avLst/>
              <a:gdLst/>
              <a:ahLst/>
              <a:cxnLst/>
              <a:rect r="r" b="b" t="t" l="l"/>
              <a:pathLst>
                <a:path h="3225800" w="10083800">
                  <a:moveTo>
                    <a:pt x="0" y="147447"/>
                  </a:moveTo>
                  <a:cubicBezTo>
                    <a:pt x="0" y="66040"/>
                    <a:pt x="66040" y="0"/>
                    <a:pt x="147447" y="0"/>
                  </a:cubicBezTo>
                  <a:lnTo>
                    <a:pt x="9936353" y="0"/>
                  </a:lnTo>
                  <a:cubicBezTo>
                    <a:pt x="10017760" y="0"/>
                    <a:pt x="10083800" y="66040"/>
                    <a:pt x="10083800" y="147447"/>
                  </a:cubicBezTo>
                  <a:lnTo>
                    <a:pt x="10083800" y="3078353"/>
                  </a:lnTo>
                  <a:cubicBezTo>
                    <a:pt x="10083800" y="3159760"/>
                    <a:pt x="10017760" y="3225800"/>
                    <a:pt x="9936353" y="3225800"/>
                  </a:cubicBezTo>
                  <a:lnTo>
                    <a:pt x="147447" y="3225800"/>
                  </a:lnTo>
                  <a:cubicBezTo>
                    <a:pt x="66040" y="3225800"/>
                    <a:pt x="0" y="3159760"/>
                    <a:pt x="0" y="3078353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1124712" y="4293108"/>
            <a:ext cx="6940296" cy="411480"/>
            <a:chOff x="0" y="0"/>
            <a:chExt cx="9253728" cy="54864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9253728" cy="548640"/>
            </a:xfrm>
            <a:custGeom>
              <a:avLst/>
              <a:gdLst/>
              <a:ahLst/>
              <a:cxnLst/>
              <a:rect r="r" b="b" t="t" l="l"/>
              <a:pathLst>
                <a:path h="548640" w="9253728">
                  <a:moveTo>
                    <a:pt x="0" y="0"/>
                  </a:moveTo>
                  <a:lnTo>
                    <a:pt x="9253728" y="0"/>
                  </a:lnTo>
                  <a:lnTo>
                    <a:pt x="925372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8647" r="0" b="-278647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925372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How does it work?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152144" y="4735068"/>
            <a:ext cx="6885432" cy="1588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Store logs stock and sales daily, or exports from its billing software.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A machine-learning model forecasts the evening surplus item by item at 11 a.m.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The app pushes a claim alert to charities and registered buyers within 3 km.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813435" y="6711315"/>
            <a:ext cx="7562850" cy="2007870"/>
            <a:chOff x="0" y="0"/>
            <a:chExt cx="10083800" cy="267716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083800" cy="2677160"/>
            </a:xfrm>
            <a:custGeom>
              <a:avLst/>
              <a:gdLst/>
              <a:ahLst/>
              <a:cxnLst/>
              <a:rect r="r" b="b" t="t" l="l"/>
              <a:pathLst>
                <a:path h="2677160" w="10083800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9936099" y="0"/>
                  </a:lnTo>
                  <a:cubicBezTo>
                    <a:pt x="10017633" y="0"/>
                    <a:pt x="10083800" y="66167"/>
                    <a:pt x="10083800" y="147701"/>
                  </a:cubicBezTo>
                  <a:lnTo>
                    <a:pt x="10083800" y="2529459"/>
                  </a:lnTo>
                  <a:cubicBezTo>
                    <a:pt x="10083800" y="2610993"/>
                    <a:pt x="10017633" y="2677160"/>
                    <a:pt x="9936099" y="2677160"/>
                  </a:cubicBezTo>
                  <a:lnTo>
                    <a:pt x="147701" y="2677160"/>
                  </a:lnTo>
                  <a:cubicBezTo>
                    <a:pt x="66167" y="2677160"/>
                    <a:pt x="0" y="2610993"/>
                    <a:pt x="0" y="252945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1124712" y="6899148"/>
            <a:ext cx="6940296" cy="411480"/>
            <a:chOff x="0" y="0"/>
            <a:chExt cx="9253728" cy="54864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9253728" cy="548640"/>
            </a:xfrm>
            <a:custGeom>
              <a:avLst/>
              <a:gdLst/>
              <a:ahLst/>
              <a:cxnLst/>
              <a:rect r="r" b="b" t="t" l="l"/>
              <a:pathLst>
                <a:path h="548640" w="9253728">
                  <a:moveTo>
                    <a:pt x="0" y="0"/>
                  </a:moveTo>
                  <a:lnTo>
                    <a:pt x="9253728" y="0"/>
                  </a:lnTo>
                  <a:lnTo>
                    <a:pt x="925372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8647" r="0" b="-278647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925372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does the user actually do?</a:t>
              </a: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1152144" y="7341108"/>
            <a:ext cx="6885432" cy="1176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Charity opens the app at noon, sees "6 kg bread, pick up 4-7 p.m., ₹10/kg", taps Reserve.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Collects, scans the shop's QR code — both sides get a dated receipt.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8903494" y="2114074"/>
            <a:ext cx="8572995" cy="6607493"/>
            <a:chOff x="0" y="0"/>
            <a:chExt cx="11430660" cy="880999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1430635" cy="8809990"/>
            </a:xfrm>
            <a:custGeom>
              <a:avLst/>
              <a:gdLst/>
              <a:ahLst/>
              <a:cxnLst/>
              <a:rect r="r" b="b" t="t" l="l"/>
              <a:pathLst>
                <a:path h="8809990" w="11430635">
                  <a:moveTo>
                    <a:pt x="0" y="146812"/>
                  </a:moveTo>
                  <a:cubicBezTo>
                    <a:pt x="0" y="65786"/>
                    <a:pt x="65786" y="0"/>
                    <a:pt x="146812" y="0"/>
                  </a:cubicBezTo>
                  <a:lnTo>
                    <a:pt x="11283823" y="0"/>
                  </a:lnTo>
                  <a:cubicBezTo>
                    <a:pt x="11364976" y="0"/>
                    <a:pt x="11430635" y="65786"/>
                    <a:pt x="11430635" y="146812"/>
                  </a:cubicBezTo>
                  <a:lnTo>
                    <a:pt x="11430635" y="8663178"/>
                  </a:lnTo>
                  <a:cubicBezTo>
                    <a:pt x="11430635" y="8744331"/>
                    <a:pt x="11364849" y="8809990"/>
                    <a:pt x="11283823" y="8809990"/>
                  </a:cubicBezTo>
                  <a:lnTo>
                    <a:pt x="146812" y="8809990"/>
                  </a:lnTo>
                  <a:cubicBezTo>
                    <a:pt x="65786" y="8809990"/>
                    <a:pt x="0" y="8744204"/>
                    <a:pt x="0" y="8663178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9189720" y="2125980"/>
            <a:ext cx="8000543" cy="6583680"/>
            <a:chOff x="0" y="0"/>
            <a:chExt cx="10667390" cy="877824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0667390" cy="8778240"/>
            </a:xfrm>
            <a:custGeom>
              <a:avLst/>
              <a:gdLst/>
              <a:ahLst/>
              <a:cxnLst/>
              <a:rect r="r" b="b" t="t" l="l"/>
              <a:pathLst>
                <a:path h="8778240" w="10667390">
                  <a:moveTo>
                    <a:pt x="0" y="0"/>
                  </a:moveTo>
                  <a:lnTo>
                    <a:pt x="10667390" y="0"/>
                  </a:lnTo>
                  <a:lnTo>
                    <a:pt x="10667390" y="8778240"/>
                  </a:lnTo>
                  <a:lnTo>
                    <a:pt x="0" y="87782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5581" t="0" r="-55581" b="0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10667390" cy="88163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0"/>
                </a:lnSpc>
              </a:pPr>
              <a:r>
                <a:rPr lang="en-US" sz="1725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Paste here: block diagram</a:t>
              </a:r>
            </a:p>
            <a:p>
              <a:pPr algn="ctr">
                <a:lnSpc>
                  <a:spcPts val="2070"/>
                </a:lnSpc>
              </a:pPr>
              <a:r>
                <a:rPr lang="en-US" sz="1725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(Store app → prediction model → alert → claim → QR handover)</a:t>
              </a:r>
            </a:p>
            <a:p>
              <a:pPr algn="ctr">
                <a:lnSpc>
                  <a:spcPts val="2070"/>
                </a:lnSpc>
              </a:pPr>
              <a:r>
                <a:rPr lang="en-US" sz="1725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or three app screenshots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155448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AnnaSetu  |  Aditya College of Engineering, Madanapalle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4 / 10</a:t>
              </a:r>
            </a:p>
          </p:txBody>
        </p:sp>
      </p:grpSp>
      <p:sp>
        <p:nvSpPr>
          <p:cNvPr name="Freeform 42" id="42"/>
          <p:cNvSpPr/>
          <p:nvPr/>
        </p:nvSpPr>
        <p:spPr>
          <a:xfrm flipH="false" flipV="false" rot="0">
            <a:off x="15930062" y="-147557"/>
            <a:ext cx="2465537" cy="2352514"/>
          </a:xfrm>
          <a:custGeom>
            <a:avLst/>
            <a:gdLst/>
            <a:ahLst/>
            <a:cxnLst/>
            <a:rect r="r" b="b" t="t" l="l"/>
            <a:pathLst>
              <a:path h="2352514" w="2465537">
                <a:moveTo>
                  <a:pt x="0" y="0"/>
                </a:moveTo>
                <a:lnTo>
                  <a:pt x="2465537" y="0"/>
                </a:lnTo>
                <a:lnTo>
                  <a:pt x="2465537" y="2352514"/>
                </a:lnTo>
                <a:lnTo>
                  <a:pt x="0" y="2352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629" t="0" r="-34355" b="-13877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5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How We Differ From What Exists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988820" y="1371600"/>
            <a:ext cx="15407183" cy="438912"/>
            <a:chOff x="0" y="0"/>
            <a:chExt cx="20542910" cy="58521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542910" cy="585216"/>
            </a:xfrm>
            <a:custGeom>
              <a:avLst/>
              <a:gdLst/>
              <a:ahLst/>
              <a:cxnLst/>
              <a:rect r="r" b="b" t="t" l="l"/>
              <a:pathLst>
                <a:path h="585216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3985" r="0" b="-633985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0542910" cy="62331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sz="180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Existing apps list what is already left over. We say in advance what will be left over.</a:t>
              </a:r>
            </a:p>
          </p:txBody>
        </p:sp>
      </p:grpSp>
      <p:graphicFrame>
        <p:nvGraphicFramePr>
          <p:cNvPr name="Table 13" id="13"/>
          <p:cNvGraphicFramePr>
            <a:graphicFrameLocks noGrp="true"/>
          </p:cNvGraphicFramePr>
          <p:nvPr/>
        </p:nvGraphicFramePr>
        <p:xfrm>
          <a:off x="822960" y="2194560"/>
          <a:ext cx="16611600" cy="5105400"/>
        </p:xfrm>
        <a:graphic>
          <a:graphicData uri="http://schemas.openxmlformats.org/drawingml/2006/table">
            <a:tbl>
              <a:tblPr/>
              <a:tblGrid>
                <a:gridCol w="3430280"/>
                <a:gridCol w="4448055"/>
                <a:gridCol w="4366633"/>
                <a:gridCol w="4366633"/>
              </a:tblGrid>
              <a:tr h="69466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50"/>
                        </a:lnSpc>
                        <a:defRPr/>
                      </a:pPr>
                      <a:r>
                        <a:rPr lang="en-US" sz="1875" b="true">
                          <a:solidFill>
                            <a:srgbClr val="FFFFFF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Parameter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33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50"/>
                        </a:lnSpc>
                        <a:defRPr/>
                      </a:pPr>
                      <a:r>
                        <a:rPr lang="en-US" sz="1875" b="true">
                          <a:solidFill>
                            <a:srgbClr val="FFFFFF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AnnaSetu (ours)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703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50"/>
                        </a:lnSpc>
                        <a:defRPr/>
                      </a:pPr>
                      <a:r>
                        <a:rPr lang="en-US" sz="1875" b="true">
                          <a:solidFill>
                            <a:srgbClr val="FFFFFF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Surplus-deal apps (metro)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33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50"/>
                        </a:lnSpc>
                        <a:defRPr/>
                      </a:pPr>
                      <a:r>
                        <a:rPr lang="en-US" sz="1875" b="true">
                          <a:solidFill>
                            <a:srgbClr val="FFFFFF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WhatsApp groups / NGO calls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33A"/>
                    </a:solidFill>
                  </a:tcPr>
                </a:tc>
              </a:tr>
              <a:tr h="106319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070"/>
                        </a:lnSpc>
                        <a:defRPr/>
                      </a:pPr>
                      <a:r>
                        <a:rPr lang="en-US" sz="1725" b="true">
                          <a:solidFill>
                            <a:srgbClr val="1F6F78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How the food is found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7F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34474A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Predicted at 11 a.m., before it spoils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E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34474A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Listed at closing time, once it is already left over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34474A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 phone call when someone remembers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6319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070"/>
                        </a:lnSpc>
                        <a:defRPr/>
                      </a:pPr>
                      <a:r>
                        <a:rPr lang="en-US" sz="1725" b="true">
                          <a:solidFill>
                            <a:srgbClr val="1F6F78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Cost to the user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7F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34474A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Free for charities; ₹249 a month for a shop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E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34474A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Commission on every bag sold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34474A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Free, but heavy on volunteer time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6319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070"/>
                        </a:lnSpc>
                        <a:defRPr/>
                      </a:pPr>
                      <a:r>
                        <a:rPr lang="en-US" sz="1725" b="true">
                          <a:solidFill>
                            <a:srgbClr val="1F6F78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Main limitation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7F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34474A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Needs 3-4 weeks of shop data before it predicts well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E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34474A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Not available in tier-3 towns; English-only screens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34474A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No forecast, no record, uncertain turnout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21143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070"/>
                        </a:lnSpc>
                        <a:defRPr/>
                      </a:pPr>
                      <a:r>
                        <a:rPr lang="en-US" sz="1725" b="true">
                          <a:solidFill>
                            <a:srgbClr val="1F6F78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Ease of use in the field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7F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34474A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Telugu screens, one-screen entry, works on a low-cost phone, SMS fallback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E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34474A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Designed for organised urban retail chains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34474A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Depends entirely on individual volunteers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name="Group 14" id="14"/>
          <p:cNvGrpSpPr/>
          <p:nvPr/>
        </p:nvGrpSpPr>
        <p:grpSpPr>
          <a:xfrm rot="0">
            <a:off x="822960" y="7818120"/>
            <a:ext cx="16641623" cy="617220"/>
            <a:chOff x="0" y="0"/>
            <a:chExt cx="22188830" cy="82296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2188830" cy="822960"/>
            </a:xfrm>
            <a:custGeom>
              <a:avLst/>
              <a:gdLst/>
              <a:ahLst/>
              <a:cxnLst/>
              <a:rect r="r" b="b" t="t" l="l"/>
              <a:pathLst>
                <a:path h="822960" w="22188830">
                  <a:moveTo>
                    <a:pt x="0" y="0"/>
                  </a:moveTo>
                  <a:lnTo>
                    <a:pt x="22188830" y="0"/>
                  </a:lnTo>
                  <a:lnTo>
                    <a:pt x="22188830" y="822960"/>
                  </a:lnTo>
                  <a:lnTo>
                    <a:pt x="0" y="8229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75359" r="0" b="-475359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2188830" cy="8610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 one sentence: the one thing we do that none of the above can do is tell the shopkeeper at 11 a.m. what will be left at 9 p.m.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5448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AnnaSetu  |  Aditya College of Engineering, Madanapalle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5 / 10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5930062" y="-147557"/>
            <a:ext cx="2465537" cy="2352514"/>
          </a:xfrm>
          <a:custGeom>
            <a:avLst/>
            <a:gdLst/>
            <a:ahLst/>
            <a:cxnLst/>
            <a:rect r="r" b="b" t="t" l="l"/>
            <a:pathLst>
              <a:path h="2352514" w="2465537">
                <a:moveTo>
                  <a:pt x="0" y="0"/>
                </a:moveTo>
                <a:lnTo>
                  <a:pt x="2465537" y="0"/>
                </a:lnTo>
                <a:lnTo>
                  <a:pt x="2465537" y="2352514"/>
                </a:lnTo>
                <a:lnTo>
                  <a:pt x="0" y="2352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629" t="0" r="-34355" b="-13877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6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Prototype and Technology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988820" y="1371600"/>
            <a:ext cx="15407183" cy="438912"/>
            <a:chOff x="0" y="0"/>
            <a:chExt cx="20542910" cy="58521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542910" cy="585216"/>
            </a:xfrm>
            <a:custGeom>
              <a:avLst/>
              <a:gdLst/>
              <a:ahLst/>
              <a:cxnLst/>
              <a:rect r="r" b="b" t="t" l="l"/>
              <a:pathLst>
                <a:path h="585216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3985" r="0" b="-633985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0542910" cy="62331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sz="180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 working model is running today on data from three outlets.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11054" y="2114074"/>
            <a:ext cx="7704772" cy="3521392"/>
            <a:chOff x="0" y="0"/>
            <a:chExt cx="10273030" cy="469519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273030" cy="4695190"/>
            </a:xfrm>
            <a:custGeom>
              <a:avLst/>
              <a:gdLst/>
              <a:ahLst/>
              <a:cxnLst/>
              <a:rect r="r" b="b" t="t" l="l"/>
              <a:pathLst>
                <a:path h="4695190" w="10273030">
                  <a:moveTo>
                    <a:pt x="0" y="147320"/>
                  </a:moveTo>
                  <a:cubicBezTo>
                    <a:pt x="0" y="65913"/>
                    <a:pt x="65913" y="0"/>
                    <a:pt x="147320" y="0"/>
                  </a:cubicBezTo>
                  <a:lnTo>
                    <a:pt x="10125710" y="0"/>
                  </a:lnTo>
                  <a:cubicBezTo>
                    <a:pt x="10207117" y="0"/>
                    <a:pt x="10273030" y="65913"/>
                    <a:pt x="10273030" y="147320"/>
                  </a:cubicBezTo>
                  <a:lnTo>
                    <a:pt x="10273030" y="4547870"/>
                  </a:lnTo>
                  <a:cubicBezTo>
                    <a:pt x="10273030" y="4629277"/>
                    <a:pt x="10207117" y="4695190"/>
                    <a:pt x="10125710" y="4695190"/>
                  </a:cubicBezTo>
                  <a:lnTo>
                    <a:pt x="147320" y="4695190"/>
                  </a:lnTo>
                  <a:cubicBezTo>
                    <a:pt x="65913" y="4695190"/>
                    <a:pt x="0" y="4629277"/>
                    <a:pt x="0" y="4547870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097280" y="2125980"/>
            <a:ext cx="7132320" cy="3497580"/>
            <a:chOff x="0" y="0"/>
            <a:chExt cx="9509760" cy="46634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509760" cy="4663440"/>
            </a:xfrm>
            <a:custGeom>
              <a:avLst/>
              <a:gdLst/>
              <a:ahLst/>
              <a:cxnLst/>
              <a:rect r="r" b="b" t="t" l="l"/>
              <a:pathLst>
                <a:path h="4663440" w="9509760">
                  <a:moveTo>
                    <a:pt x="0" y="0"/>
                  </a:moveTo>
                  <a:lnTo>
                    <a:pt x="9509760" y="0"/>
                  </a:lnTo>
                  <a:lnTo>
                    <a:pt x="9509760" y="4663440"/>
                  </a:lnTo>
                  <a:lnTo>
                    <a:pt x="0" y="46634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2918" t="0" r="-12918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9509760" cy="47015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0"/>
                </a:lnSpc>
              </a:pPr>
              <a:r>
                <a:rPr lang="en-US" sz="1725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Screenshot: shopkeeper's daily entry screen</a:t>
              </a:r>
            </a:p>
            <a:p>
              <a:pPr algn="ctr">
                <a:lnSpc>
                  <a:spcPts val="2070"/>
                </a:lnSpc>
              </a:pPr>
              <a:r>
                <a:rPr lang="en-US" sz="1725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and the 11 a.m. forecast card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811054" y="5885974"/>
            <a:ext cx="7704772" cy="2629852"/>
            <a:chOff x="0" y="0"/>
            <a:chExt cx="10273030" cy="350647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273030" cy="3506470"/>
            </a:xfrm>
            <a:custGeom>
              <a:avLst/>
              <a:gdLst/>
              <a:ahLst/>
              <a:cxnLst/>
              <a:rect r="r" b="b" t="t" l="l"/>
              <a:pathLst>
                <a:path h="3506470" w="10273030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0125329" y="0"/>
                  </a:lnTo>
                  <a:cubicBezTo>
                    <a:pt x="10206863" y="0"/>
                    <a:pt x="10273030" y="66167"/>
                    <a:pt x="10273030" y="147701"/>
                  </a:cubicBezTo>
                  <a:lnTo>
                    <a:pt x="10273030" y="3358769"/>
                  </a:lnTo>
                  <a:cubicBezTo>
                    <a:pt x="10273030" y="3440303"/>
                    <a:pt x="10206863" y="3506470"/>
                    <a:pt x="10125329" y="3506470"/>
                  </a:cubicBezTo>
                  <a:lnTo>
                    <a:pt x="147701" y="3506470"/>
                  </a:lnTo>
                  <a:cubicBezTo>
                    <a:pt x="66167" y="3506470"/>
                    <a:pt x="0" y="3440303"/>
                    <a:pt x="0" y="3358769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97280" y="5897880"/>
            <a:ext cx="7132320" cy="2606040"/>
            <a:chOff x="0" y="0"/>
            <a:chExt cx="9509760" cy="347472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9509760" cy="3474720"/>
            </a:xfrm>
            <a:custGeom>
              <a:avLst/>
              <a:gdLst/>
              <a:ahLst/>
              <a:cxnLst/>
              <a:rect r="r" b="b" t="t" l="l"/>
              <a:pathLst>
                <a:path h="3474720" w="9509760">
                  <a:moveTo>
                    <a:pt x="0" y="0"/>
                  </a:moveTo>
                  <a:lnTo>
                    <a:pt x="9509760" y="0"/>
                  </a:lnTo>
                  <a:lnTo>
                    <a:pt x="9509760" y="3474720"/>
                  </a:lnTo>
                  <a:lnTo>
                    <a:pt x="0" y="34747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327" r="0" b="-3327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9509760" cy="35128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0"/>
                </a:lnSpc>
              </a:pPr>
              <a:r>
                <a:rPr lang="en-US" sz="1725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Screenshot: charity claim screen + QR handover receipt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043035" y="2116455"/>
            <a:ext cx="8431073" cy="2007870"/>
            <a:chOff x="0" y="0"/>
            <a:chExt cx="11241430" cy="267716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1241405" cy="2677160"/>
            </a:xfrm>
            <a:custGeom>
              <a:avLst/>
              <a:gdLst/>
              <a:ahLst/>
              <a:cxnLst/>
              <a:rect r="r" b="b" t="t" l="l"/>
              <a:pathLst>
                <a:path h="2677160" w="11241405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1093704" y="0"/>
                  </a:lnTo>
                  <a:cubicBezTo>
                    <a:pt x="11175238" y="0"/>
                    <a:pt x="11241405" y="66167"/>
                    <a:pt x="11241405" y="147701"/>
                  </a:cubicBezTo>
                  <a:lnTo>
                    <a:pt x="11241405" y="2529459"/>
                  </a:lnTo>
                  <a:cubicBezTo>
                    <a:pt x="11241405" y="2610993"/>
                    <a:pt x="11175238" y="2677160"/>
                    <a:pt x="11093704" y="2677160"/>
                  </a:cubicBezTo>
                  <a:lnTo>
                    <a:pt x="147701" y="2677160"/>
                  </a:lnTo>
                  <a:cubicBezTo>
                    <a:pt x="66167" y="2677160"/>
                    <a:pt x="0" y="2610993"/>
                    <a:pt x="0" y="252945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9354312" y="2304288"/>
            <a:ext cx="7808519" cy="411480"/>
            <a:chOff x="0" y="0"/>
            <a:chExt cx="10411358" cy="54864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411358" cy="548640"/>
            </a:xfrm>
            <a:custGeom>
              <a:avLst/>
              <a:gdLst/>
              <a:ahLst/>
              <a:cxnLst/>
              <a:rect r="r" b="b" t="t" l="l"/>
              <a:pathLst>
                <a:path h="548640" w="10411358">
                  <a:moveTo>
                    <a:pt x="0" y="0"/>
                  </a:moveTo>
                  <a:lnTo>
                    <a:pt x="10411358" y="0"/>
                  </a:lnTo>
                  <a:lnTo>
                    <a:pt x="1041135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19761" r="0" b="-319761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1041135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we used</a:t>
              </a: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9381744" y="2746248"/>
            <a:ext cx="7753655" cy="1176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71462" indent="-135731" lvl="1">
              <a:lnSpc>
                <a:spcPts val="1800"/>
              </a:lnSpc>
              <a:buFont typeface="Arial"/>
              <a:buChar char="•"/>
            </a:pPr>
            <a:r>
              <a:rPr lang="en-US" sz="150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Flutter app (Telugu + English), Firebase backend, SMS fallback for shops without a smartphone.</a:t>
            </a:r>
          </a:p>
          <a:p>
            <a:pPr algn="l" marL="271462" indent="-135731" lvl="1">
              <a:lnSpc>
                <a:spcPts val="1800"/>
              </a:lnSpc>
              <a:buFont typeface="Arial"/>
              <a:buChar char="•"/>
            </a:pPr>
            <a:r>
              <a:rPr lang="en-US" sz="150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Python and scikit-learn: gradient-boosted regression on day of week, festival calendar, weather and 30-day sales history.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9043035" y="4311015"/>
            <a:ext cx="8431073" cy="2007870"/>
            <a:chOff x="0" y="0"/>
            <a:chExt cx="11241430" cy="267716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1241405" cy="2677160"/>
            </a:xfrm>
            <a:custGeom>
              <a:avLst/>
              <a:gdLst/>
              <a:ahLst/>
              <a:cxnLst/>
              <a:rect r="r" b="b" t="t" l="l"/>
              <a:pathLst>
                <a:path h="2677160" w="11241405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1093704" y="0"/>
                  </a:lnTo>
                  <a:cubicBezTo>
                    <a:pt x="11175238" y="0"/>
                    <a:pt x="11241405" y="66167"/>
                    <a:pt x="11241405" y="147701"/>
                  </a:cubicBezTo>
                  <a:lnTo>
                    <a:pt x="11241405" y="2529459"/>
                  </a:lnTo>
                  <a:cubicBezTo>
                    <a:pt x="11241405" y="2610993"/>
                    <a:pt x="11175238" y="2677160"/>
                    <a:pt x="11093704" y="2677160"/>
                  </a:cubicBezTo>
                  <a:lnTo>
                    <a:pt x="147701" y="2677160"/>
                  </a:lnTo>
                  <a:cubicBezTo>
                    <a:pt x="66167" y="2677160"/>
                    <a:pt x="0" y="2610993"/>
                    <a:pt x="0" y="252945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9354312" y="4498848"/>
            <a:ext cx="7808519" cy="411480"/>
            <a:chOff x="0" y="0"/>
            <a:chExt cx="10411358" cy="54864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0411358" cy="548640"/>
            </a:xfrm>
            <a:custGeom>
              <a:avLst/>
              <a:gdLst/>
              <a:ahLst/>
              <a:cxnLst/>
              <a:rect r="r" b="b" t="t" l="l"/>
              <a:pathLst>
                <a:path h="548640" w="10411358">
                  <a:moveTo>
                    <a:pt x="0" y="0"/>
                  </a:moveTo>
                  <a:lnTo>
                    <a:pt x="10411358" y="0"/>
                  </a:lnTo>
                  <a:lnTo>
                    <a:pt x="1041135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19761" r="0" b="-319761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1041135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already works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9381744" y="4950333"/>
            <a:ext cx="7753655" cy="1167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98609" indent="-149304" lvl="1">
              <a:lnSpc>
                <a:spcPts val="1980"/>
              </a:lnSpc>
              <a:buFont typeface="Arial"/>
              <a:buChar char="•"/>
            </a:pPr>
            <a:r>
              <a:rPr lang="en-US" sz="165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Shop registration and one-screen daily entry.</a:t>
            </a:r>
          </a:p>
          <a:p>
            <a:pPr algn="l" marL="298609" indent="-149304" lvl="1">
              <a:lnSpc>
                <a:spcPts val="1980"/>
              </a:lnSpc>
              <a:buFont typeface="Arial"/>
              <a:buChar char="•"/>
            </a:pPr>
            <a:r>
              <a:rPr lang="en-US" sz="165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Forecast model trained on logged data from 3 outlets.</a:t>
            </a:r>
          </a:p>
          <a:p>
            <a:pPr algn="l" marL="298609" indent="-149304" lvl="1">
              <a:lnSpc>
                <a:spcPts val="1980"/>
              </a:lnSpc>
              <a:buFont typeface="Arial"/>
              <a:buChar char="•"/>
            </a:pPr>
            <a:r>
              <a:rPr lang="en-US" sz="165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Charity alert, reservation and QR handover receipt.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9043035" y="6505575"/>
            <a:ext cx="8431073" cy="2007870"/>
            <a:chOff x="0" y="0"/>
            <a:chExt cx="11241430" cy="267716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1241405" cy="2677160"/>
            </a:xfrm>
            <a:custGeom>
              <a:avLst/>
              <a:gdLst/>
              <a:ahLst/>
              <a:cxnLst/>
              <a:rect r="r" b="b" t="t" l="l"/>
              <a:pathLst>
                <a:path h="2677160" w="11241405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1093704" y="0"/>
                  </a:lnTo>
                  <a:cubicBezTo>
                    <a:pt x="11175238" y="0"/>
                    <a:pt x="11241405" y="66167"/>
                    <a:pt x="11241405" y="147701"/>
                  </a:cubicBezTo>
                  <a:lnTo>
                    <a:pt x="11241405" y="2529459"/>
                  </a:lnTo>
                  <a:cubicBezTo>
                    <a:pt x="11241405" y="2610993"/>
                    <a:pt x="11175238" y="2677160"/>
                    <a:pt x="11093704" y="2677160"/>
                  </a:cubicBezTo>
                  <a:lnTo>
                    <a:pt x="147701" y="2677160"/>
                  </a:lnTo>
                  <a:cubicBezTo>
                    <a:pt x="66167" y="2677160"/>
                    <a:pt x="0" y="2610993"/>
                    <a:pt x="0" y="252945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37" id="37"/>
          <p:cNvGrpSpPr/>
          <p:nvPr/>
        </p:nvGrpSpPr>
        <p:grpSpPr>
          <a:xfrm rot="0">
            <a:off x="9354312" y="6693408"/>
            <a:ext cx="7808519" cy="411480"/>
            <a:chOff x="0" y="0"/>
            <a:chExt cx="10411358" cy="54864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0411358" cy="548640"/>
            </a:xfrm>
            <a:custGeom>
              <a:avLst/>
              <a:gdLst/>
              <a:ahLst/>
              <a:cxnLst/>
              <a:rect r="r" b="b" t="t" l="l"/>
              <a:pathLst>
                <a:path h="548640" w="10411358">
                  <a:moveTo>
                    <a:pt x="0" y="0"/>
                  </a:moveTo>
                  <a:lnTo>
                    <a:pt x="10411358" y="0"/>
                  </a:lnTo>
                  <a:lnTo>
                    <a:pt x="1041135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19761" r="0" b="-319761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1041135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is still pending</a:t>
              </a: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9381744" y="7144893"/>
            <a:ext cx="7753655" cy="1167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98609" indent="-149304" lvl="1">
              <a:lnSpc>
                <a:spcPts val="1980"/>
              </a:lnSpc>
              <a:buFont typeface="Arial"/>
              <a:buChar char="•"/>
            </a:pPr>
            <a:r>
              <a:rPr lang="en-US" sz="165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Prediction beyond the top 12 items; Telugu voice entry.</a:t>
            </a:r>
          </a:p>
          <a:p>
            <a:pPr algn="l" marL="298609" indent="-149304" lvl="1">
              <a:lnSpc>
                <a:spcPts val="1980"/>
              </a:lnSpc>
              <a:buFont typeface="Arial"/>
              <a:buChar char="•"/>
            </a:pPr>
            <a:r>
              <a:rPr lang="en-US" sz="165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Food-safety checklist and FSSAI compliance review.</a:t>
            </a:r>
          </a:p>
          <a:p>
            <a:pPr algn="l" marL="298609" indent="-149304" lvl="1">
              <a:lnSpc>
                <a:spcPts val="1980"/>
              </a:lnSpc>
              <a:buFont typeface="Arial"/>
              <a:buChar char="•"/>
            </a:pPr>
            <a:r>
              <a:rPr lang="en-US" sz="165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Payment gateway and driver/pickup routing.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813435" y="8700135"/>
            <a:ext cx="3922281" cy="595122"/>
            <a:chOff x="0" y="0"/>
            <a:chExt cx="5229708" cy="793496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5229733" cy="793496"/>
            </a:xfrm>
            <a:custGeom>
              <a:avLst/>
              <a:gdLst/>
              <a:ahLst/>
              <a:cxnLst/>
              <a:rect r="r" b="b" t="t" l="l"/>
              <a:pathLst>
                <a:path h="793496" w="5229733">
                  <a:moveTo>
                    <a:pt x="0" y="377825"/>
                  </a:moveTo>
                  <a:cubicBezTo>
                    <a:pt x="0" y="169164"/>
                    <a:pt x="169164" y="0"/>
                    <a:pt x="377825" y="0"/>
                  </a:cubicBezTo>
                  <a:lnTo>
                    <a:pt x="4851908" y="0"/>
                  </a:lnTo>
                  <a:cubicBezTo>
                    <a:pt x="5060569" y="0"/>
                    <a:pt x="5229733" y="169164"/>
                    <a:pt x="5229733" y="377825"/>
                  </a:cubicBezTo>
                  <a:lnTo>
                    <a:pt x="5229733" y="415671"/>
                  </a:lnTo>
                  <a:cubicBezTo>
                    <a:pt x="5229733" y="624332"/>
                    <a:pt x="5060569" y="793496"/>
                    <a:pt x="4851908" y="793496"/>
                  </a:cubicBezTo>
                  <a:lnTo>
                    <a:pt x="377825" y="793496"/>
                  </a:lnTo>
                  <a:cubicBezTo>
                    <a:pt x="169164" y="793496"/>
                    <a:pt x="0" y="624332"/>
                    <a:pt x="0" y="415671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43" id="43"/>
          <p:cNvGrpSpPr/>
          <p:nvPr/>
        </p:nvGrpSpPr>
        <p:grpSpPr>
          <a:xfrm rot="0">
            <a:off x="822960" y="8709660"/>
            <a:ext cx="3903231" cy="576072"/>
            <a:chOff x="0" y="0"/>
            <a:chExt cx="5204308" cy="768096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5204308" cy="768096"/>
            </a:xfrm>
            <a:custGeom>
              <a:avLst/>
              <a:gdLst/>
              <a:ahLst/>
              <a:cxnLst/>
              <a:rect r="r" b="b" t="t" l="l"/>
              <a:pathLst>
                <a:path h="768096" w="5204308">
                  <a:moveTo>
                    <a:pt x="0" y="0"/>
                  </a:moveTo>
                  <a:lnTo>
                    <a:pt x="5204308" y="0"/>
                  </a:lnTo>
                  <a:lnTo>
                    <a:pt x="5204308" y="768096"/>
                  </a:lnTo>
                  <a:lnTo>
                    <a:pt x="0" y="76809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2022" r="0" b="-82022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5204308" cy="80619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0"/>
                </a:lnSpc>
              </a:pPr>
              <a:r>
                <a:rPr lang="en-US" sz="1725">
                  <a:solidFill>
                    <a:srgbClr val="607275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Idea on paper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5059566" y="8700135"/>
            <a:ext cx="3922281" cy="595122"/>
            <a:chOff x="0" y="0"/>
            <a:chExt cx="5229708" cy="793496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229733" cy="793496"/>
            </a:xfrm>
            <a:custGeom>
              <a:avLst/>
              <a:gdLst/>
              <a:ahLst/>
              <a:cxnLst/>
              <a:rect r="r" b="b" t="t" l="l"/>
              <a:pathLst>
                <a:path h="793496" w="5229733">
                  <a:moveTo>
                    <a:pt x="0" y="377825"/>
                  </a:moveTo>
                  <a:cubicBezTo>
                    <a:pt x="0" y="169164"/>
                    <a:pt x="169164" y="0"/>
                    <a:pt x="377825" y="0"/>
                  </a:cubicBezTo>
                  <a:lnTo>
                    <a:pt x="4851908" y="0"/>
                  </a:lnTo>
                  <a:cubicBezTo>
                    <a:pt x="5060569" y="0"/>
                    <a:pt x="5229733" y="169164"/>
                    <a:pt x="5229733" y="377825"/>
                  </a:cubicBezTo>
                  <a:lnTo>
                    <a:pt x="5229733" y="415671"/>
                  </a:lnTo>
                  <a:cubicBezTo>
                    <a:pt x="5229733" y="624332"/>
                    <a:pt x="5060569" y="793496"/>
                    <a:pt x="4851908" y="793496"/>
                  </a:cubicBezTo>
                  <a:lnTo>
                    <a:pt x="377825" y="793496"/>
                  </a:lnTo>
                  <a:cubicBezTo>
                    <a:pt x="169164" y="793496"/>
                    <a:pt x="0" y="624332"/>
                    <a:pt x="0" y="415671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5069091" y="8709660"/>
            <a:ext cx="3903231" cy="576072"/>
            <a:chOff x="0" y="0"/>
            <a:chExt cx="5204308" cy="768096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5204308" cy="768096"/>
            </a:xfrm>
            <a:custGeom>
              <a:avLst/>
              <a:gdLst/>
              <a:ahLst/>
              <a:cxnLst/>
              <a:rect r="r" b="b" t="t" l="l"/>
              <a:pathLst>
                <a:path h="768096" w="5204308">
                  <a:moveTo>
                    <a:pt x="0" y="0"/>
                  </a:moveTo>
                  <a:lnTo>
                    <a:pt x="5204308" y="0"/>
                  </a:lnTo>
                  <a:lnTo>
                    <a:pt x="5204308" y="768096"/>
                  </a:lnTo>
                  <a:lnTo>
                    <a:pt x="0" y="76809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2022" r="0" b="-82022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38100"/>
              <a:ext cx="5204308" cy="80619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0"/>
                </a:lnSpc>
              </a:pPr>
              <a:r>
                <a:rPr lang="en-US" sz="1725">
                  <a:solidFill>
                    <a:srgbClr val="607275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Design ready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9305696" y="8700135"/>
            <a:ext cx="3922281" cy="595122"/>
            <a:chOff x="0" y="0"/>
            <a:chExt cx="5229708" cy="793496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5229733" cy="793496"/>
            </a:xfrm>
            <a:custGeom>
              <a:avLst/>
              <a:gdLst/>
              <a:ahLst/>
              <a:cxnLst/>
              <a:rect r="r" b="b" t="t" l="l"/>
              <a:pathLst>
                <a:path h="793496" w="5229733">
                  <a:moveTo>
                    <a:pt x="0" y="377825"/>
                  </a:moveTo>
                  <a:cubicBezTo>
                    <a:pt x="0" y="169164"/>
                    <a:pt x="169164" y="0"/>
                    <a:pt x="377825" y="0"/>
                  </a:cubicBezTo>
                  <a:lnTo>
                    <a:pt x="4851908" y="0"/>
                  </a:lnTo>
                  <a:cubicBezTo>
                    <a:pt x="5060569" y="0"/>
                    <a:pt x="5229733" y="169164"/>
                    <a:pt x="5229733" y="377825"/>
                  </a:cubicBezTo>
                  <a:lnTo>
                    <a:pt x="5229733" y="415671"/>
                  </a:lnTo>
                  <a:cubicBezTo>
                    <a:pt x="5229733" y="624332"/>
                    <a:pt x="5060569" y="793496"/>
                    <a:pt x="4851908" y="793496"/>
                  </a:cubicBezTo>
                  <a:lnTo>
                    <a:pt x="377825" y="793496"/>
                  </a:lnTo>
                  <a:cubicBezTo>
                    <a:pt x="169164" y="793496"/>
                    <a:pt x="0" y="624332"/>
                    <a:pt x="0" y="415671"/>
                  </a:cubicBezTo>
                  <a:close/>
                </a:path>
              </a:pathLst>
            </a:custGeom>
            <a:solidFill>
              <a:srgbClr val="E8703A"/>
            </a:solidFill>
            <a:ln w="19050" cap="sq">
              <a:solidFill>
                <a:srgbClr val="E8703A"/>
              </a:solidFill>
              <a:prstDash val="solid"/>
              <a:miter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9315221" y="8709660"/>
            <a:ext cx="3903231" cy="576072"/>
            <a:chOff x="0" y="0"/>
            <a:chExt cx="5204308" cy="768096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5204308" cy="768096"/>
            </a:xfrm>
            <a:custGeom>
              <a:avLst/>
              <a:gdLst/>
              <a:ahLst/>
              <a:cxnLst/>
              <a:rect r="r" b="b" t="t" l="l"/>
              <a:pathLst>
                <a:path h="768096" w="5204308">
                  <a:moveTo>
                    <a:pt x="0" y="0"/>
                  </a:moveTo>
                  <a:lnTo>
                    <a:pt x="5204308" y="0"/>
                  </a:lnTo>
                  <a:lnTo>
                    <a:pt x="5204308" y="768096"/>
                  </a:lnTo>
                  <a:lnTo>
                    <a:pt x="0" y="76809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2022" r="0" b="-82022"/>
              </a:stretch>
            </a:blipFill>
          </p:spPr>
        </p:sp>
        <p:sp>
          <p:nvSpPr>
            <p:cNvPr name="TextBox 55" id="55"/>
            <p:cNvSpPr txBox="true"/>
            <p:nvPr/>
          </p:nvSpPr>
          <p:spPr>
            <a:xfrm>
              <a:off x="0" y="-38100"/>
              <a:ext cx="5204308" cy="80619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0"/>
                </a:lnSpc>
              </a:pPr>
              <a:r>
                <a:rPr lang="en-US" sz="1725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Working model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13551827" y="8700135"/>
            <a:ext cx="3922281" cy="595122"/>
            <a:chOff x="0" y="0"/>
            <a:chExt cx="5229708" cy="793496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5229733" cy="793496"/>
            </a:xfrm>
            <a:custGeom>
              <a:avLst/>
              <a:gdLst/>
              <a:ahLst/>
              <a:cxnLst/>
              <a:rect r="r" b="b" t="t" l="l"/>
              <a:pathLst>
                <a:path h="793496" w="5229733">
                  <a:moveTo>
                    <a:pt x="0" y="377825"/>
                  </a:moveTo>
                  <a:cubicBezTo>
                    <a:pt x="0" y="169164"/>
                    <a:pt x="169164" y="0"/>
                    <a:pt x="377825" y="0"/>
                  </a:cubicBezTo>
                  <a:lnTo>
                    <a:pt x="4851908" y="0"/>
                  </a:lnTo>
                  <a:cubicBezTo>
                    <a:pt x="5060569" y="0"/>
                    <a:pt x="5229733" y="169164"/>
                    <a:pt x="5229733" y="377825"/>
                  </a:cubicBezTo>
                  <a:lnTo>
                    <a:pt x="5229733" y="415671"/>
                  </a:lnTo>
                  <a:cubicBezTo>
                    <a:pt x="5229733" y="624332"/>
                    <a:pt x="5060569" y="793496"/>
                    <a:pt x="4851908" y="793496"/>
                  </a:cubicBezTo>
                  <a:lnTo>
                    <a:pt x="377825" y="793496"/>
                  </a:lnTo>
                  <a:cubicBezTo>
                    <a:pt x="169164" y="793496"/>
                    <a:pt x="0" y="624332"/>
                    <a:pt x="0" y="415671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58" id="58"/>
          <p:cNvGrpSpPr/>
          <p:nvPr/>
        </p:nvGrpSpPr>
        <p:grpSpPr>
          <a:xfrm rot="0">
            <a:off x="13561352" y="8709660"/>
            <a:ext cx="3903231" cy="576072"/>
            <a:chOff x="0" y="0"/>
            <a:chExt cx="5204308" cy="768096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5204308" cy="768096"/>
            </a:xfrm>
            <a:custGeom>
              <a:avLst/>
              <a:gdLst/>
              <a:ahLst/>
              <a:cxnLst/>
              <a:rect r="r" b="b" t="t" l="l"/>
              <a:pathLst>
                <a:path h="768096" w="5204308">
                  <a:moveTo>
                    <a:pt x="0" y="0"/>
                  </a:moveTo>
                  <a:lnTo>
                    <a:pt x="5204308" y="0"/>
                  </a:lnTo>
                  <a:lnTo>
                    <a:pt x="5204308" y="768096"/>
                  </a:lnTo>
                  <a:lnTo>
                    <a:pt x="0" y="76809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2022" r="0" b="-82022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38100"/>
              <a:ext cx="5204308" cy="80619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0"/>
                </a:lnSpc>
              </a:pPr>
              <a:r>
                <a:rPr lang="en-US" sz="1725">
                  <a:solidFill>
                    <a:srgbClr val="607275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Tested in field</a:t>
              </a: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38100"/>
              <a:ext cx="155448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AnnaSetu  |  Aditya College of Engineering, Madanapalle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6" id="66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6 / 10</a:t>
              </a:r>
            </a:p>
          </p:txBody>
        </p:sp>
      </p:grpSp>
      <p:sp>
        <p:nvSpPr>
          <p:cNvPr name="Freeform 67" id="67"/>
          <p:cNvSpPr/>
          <p:nvPr/>
        </p:nvSpPr>
        <p:spPr>
          <a:xfrm flipH="false" flipV="false" rot="0">
            <a:off x="15930062" y="-147557"/>
            <a:ext cx="2465537" cy="2352514"/>
          </a:xfrm>
          <a:custGeom>
            <a:avLst/>
            <a:gdLst/>
            <a:ahLst/>
            <a:cxnLst/>
            <a:rect r="r" b="b" t="t" l="l"/>
            <a:pathLst>
              <a:path h="2352514" w="2465537">
                <a:moveTo>
                  <a:pt x="0" y="0"/>
                </a:moveTo>
                <a:lnTo>
                  <a:pt x="2465537" y="0"/>
                </a:lnTo>
                <a:lnTo>
                  <a:pt x="2465537" y="2352514"/>
                </a:lnTo>
                <a:lnTo>
                  <a:pt x="0" y="2352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629" t="0" r="-34355" b="-13877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7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Customer and Market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988820" y="1371600"/>
            <a:ext cx="15407183" cy="438912"/>
            <a:chOff x="0" y="0"/>
            <a:chExt cx="20542910" cy="58521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542910" cy="585216"/>
            </a:xfrm>
            <a:custGeom>
              <a:avLst/>
              <a:gdLst/>
              <a:ahLst/>
              <a:cxnLst/>
              <a:rect r="r" b="b" t="t" l="l"/>
              <a:pathLst>
                <a:path h="585216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3985" r="0" b="-633985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0542910" cy="62331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sz="180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The shop pays, because the shop is the one losing money today.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13435" y="2116455"/>
            <a:ext cx="5200498" cy="2967990"/>
            <a:chOff x="0" y="0"/>
            <a:chExt cx="6933997" cy="395732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933947" cy="3957320"/>
            </a:xfrm>
            <a:custGeom>
              <a:avLst/>
              <a:gdLst/>
              <a:ahLst/>
              <a:cxnLst/>
              <a:rect r="r" b="b" t="t" l="l"/>
              <a:pathLst>
                <a:path h="3957320" w="6933947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6786753" y="0"/>
                  </a:lnTo>
                  <a:cubicBezTo>
                    <a:pt x="6868033" y="0"/>
                    <a:pt x="6933947" y="65913"/>
                    <a:pt x="6933947" y="147193"/>
                  </a:cubicBezTo>
                  <a:lnTo>
                    <a:pt x="6933947" y="3810127"/>
                  </a:lnTo>
                  <a:cubicBezTo>
                    <a:pt x="6933947" y="3891407"/>
                    <a:pt x="6868033" y="3957320"/>
                    <a:pt x="6786753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124712" y="2304288"/>
            <a:ext cx="4577944" cy="411480"/>
            <a:chOff x="0" y="0"/>
            <a:chExt cx="6103925" cy="5486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103924" cy="548640"/>
            </a:xfrm>
            <a:custGeom>
              <a:avLst/>
              <a:gdLst/>
              <a:ahLst/>
              <a:cxnLst/>
              <a:rect r="r" b="b" t="t" l="l"/>
              <a:pathLst>
                <a:path h="548640" w="6103924">
                  <a:moveTo>
                    <a:pt x="0" y="0"/>
                  </a:moveTo>
                  <a:lnTo>
                    <a:pt x="6103924" y="0"/>
                  </a:lnTo>
                  <a:lnTo>
                    <a:pt x="610392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6781" r="0" b="-166781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6103925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Our first customer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152144" y="2746248"/>
            <a:ext cx="4523080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Bakeries, sweet shops and mid-size hotels in Madanapalle town.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First 25 outlets on the Bus Stand and Kadapa Road stretch, where we already have contacts.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6543523" y="2116455"/>
            <a:ext cx="5200498" cy="2967990"/>
            <a:chOff x="0" y="0"/>
            <a:chExt cx="6933997" cy="395732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933947" cy="3957320"/>
            </a:xfrm>
            <a:custGeom>
              <a:avLst/>
              <a:gdLst/>
              <a:ahLst/>
              <a:cxnLst/>
              <a:rect r="r" b="b" t="t" l="l"/>
              <a:pathLst>
                <a:path h="3957320" w="6933947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6786753" y="0"/>
                  </a:lnTo>
                  <a:cubicBezTo>
                    <a:pt x="6868033" y="0"/>
                    <a:pt x="6933947" y="65913"/>
                    <a:pt x="6933947" y="147193"/>
                  </a:cubicBezTo>
                  <a:lnTo>
                    <a:pt x="6933947" y="3810127"/>
                  </a:lnTo>
                  <a:cubicBezTo>
                    <a:pt x="6933947" y="3891407"/>
                    <a:pt x="6868033" y="3957320"/>
                    <a:pt x="6786753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6854800" y="2304288"/>
            <a:ext cx="4577944" cy="411480"/>
            <a:chOff x="0" y="0"/>
            <a:chExt cx="6103925" cy="54864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103924" cy="548640"/>
            </a:xfrm>
            <a:custGeom>
              <a:avLst/>
              <a:gdLst/>
              <a:ahLst/>
              <a:cxnLst/>
              <a:rect r="r" b="b" t="t" l="l"/>
              <a:pathLst>
                <a:path h="548640" w="6103924">
                  <a:moveTo>
                    <a:pt x="0" y="0"/>
                  </a:moveTo>
                  <a:lnTo>
                    <a:pt x="6103924" y="0"/>
                  </a:lnTo>
                  <a:lnTo>
                    <a:pt x="610392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6781" r="0" b="-166781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6103925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How many are there?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6882232" y="2746248"/>
            <a:ext cx="4523080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Madanapalle: 300+ food outlets (walk survey of four main streets, cross-checked with the FSSAI register).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Annamayya district: several thousand. Andhra Pradesh: over a lakh.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12273610" y="2116455"/>
            <a:ext cx="5200498" cy="2967990"/>
            <a:chOff x="0" y="0"/>
            <a:chExt cx="6933997" cy="395732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933947" cy="3957320"/>
            </a:xfrm>
            <a:custGeom>
              <a:avLst/>
              <a:gdLst/>
              <a:ahLst/>
              <a:cxnLst/>
              <a:rect r="r" b="b" t="t" l="l"/>
              <a:pathLst>
                <a:path h="3957320" w="6933947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6786753" y="0"/>
                  </a:lnTo>
                  <a:cubicBezTo>
                    <a:pt x="6868033" y="0"/>
                    <a:pt x="6933947" y="65913"/>
                    <a:pt x="6933947" y="147193"/>
                  </a:cubicBezTo>
                  <a:lnTo>
                    <a:pt x="6933947" y="3810127"/>
                  </a:lnTo>
                  <a:cubicBezTo>
                    <a:pt x="6933947" y="3891407"/>
                    <a:pt x="6868033" y="3957320"/>
                    <a:pt x="6786753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12584887" y="2304288"/>
            <a:ext cx="4577944" cy="411480"/>
            <a:chOff x="0" y="0"/>
            <a:chExt cx="6103925" cy="54864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6103924" cy="548640"/>
            </a:xfrm>
            <a:custGeom>
              <a:avLst/>
              <a:gdLst/>
              <a:ahLst/>
              <a:cxnLst/>
              <a:rect r="r" b="b" t="t" l="l"/>
              <a:pathLst>
                <a:path h="548640" w="6103924">
                  <a:moveTo>
                    <a:pt x="0" y="0"/>
                  </a:moveTo>
                  <a:lnTo>
                    <a:pt x="6103924" y="0"/>
                  </a:lnTo>
                  <a:lnTo>
                    <a:pt x="610392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6781" r="0" b="-166781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6103925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will they pay?</a:t>
              </a: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12612319" y="2746248"/>
            <a:ext cx="4523080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Owners we asked said they would pay ₹200-300 a month if the app recovers even 2 kg a day.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Charities pay nothing. Buyers pay a discounted price to the shop.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813435" y="5545455"/>
            <a:ext cx="5200498" cy="2967990"/>
            <a:chOff x="0" y="0"/>
            <a:chExt cx="6933997" cy="395732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933947" cy="3957320"/>
            </a:xfrm>
            <a:custGeom>
              <a:avLst/>
              <a:gdLst/>
              <a:ahLst/>
              <a:cxnLst/>
              <a:rect r="r" b="b" t="t" l="l"/>
              <a:pathLst>
                <a:path h="3957320" w="6933947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6786753" y="0"/>
                  </a:lnTo>
                  <a:cubicBezTo>
                    <a:pt x="6868033" y="0"/>
                    <a:pt x="6933947" y="65913"/>
                    <a:pt x="6933947" y="147193"/>
                  </a:cubicBezTo>
                  <a:lnTo>
                    <a:pt x="6933947" y="3810127"/>
                  </a:lnTo>
                  <a:cubicBezTo>
                    <a:pt x="6933947" y="3891407"/>
                    <a:pt x="6868033" y="3957320"/>
                    <a:pt x="6786753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1124712" y="5733288"/>
            <a:ext cx="4577944" cy="411480"/>
            <a:chOff x="0" y="0"/>
            <a:chExt cx="6103925" cy="54864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103924" cy="548640"/>
            </a:xfrm>
            <a:custGeom>
              <a:avLst/>
              <a:gdLst/>
              <a:ahLst/>
              <a:cxnLst/>
              <a:rect r="r" b="b" t="t" l="l"/>
              <a:pathLst>
                <a:path h="548640" w="6103924">
                  <a:moveTo>
                    <a:pt x="0" y="0"/>
                  </a:moveTo>
                  <a:lnTo>
                    <a:pt x="6103924" y="0"/>
                  </a:lnTo>
                  <a:lnTo>
                    <a:pt x="610392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6781" r="0" b="-166781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6103925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How we earn</a:t>
              </a: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1152144" y="6175248"/>
            <a:ext cx="4523080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₹249 per outlet per month subscription.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Small commission on paid claims.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CSR sponsorship of the free tier for charities.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6543523" y="5545455"/>
            <a:ext cx="5200498" cy="2967990"/>
            <a:chOff x="0" y="0"/>
            <a:chExt cx="6933997" cy="395732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933947" cy="3957320"/>
            </a:xfrm>
            <a:custGeom>
              <a:avLst/>
              <a:gdLst/>
              <a:ahLst/>
              <a:cxnLst/>
              <a:rect r="r" b="b" t="t" l="l"/>
              <a:pathLst>
                <a:path h="3957320" w="6933947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6786753" y="0"/>
                  </a:lnTo>
                  <a:cubicBezTo>
                    <a:pt x="6868033" y="0"/>
                    <a:pt x="6933947" y="65913"/>
                    <a:pt x="6933947" y="147193"/>
                  </a:cubicBezTo>
                  <a:lnTo>
                    <a:pt x="6933947" y="3810127"/>
                  </a:lnTo>
                  <a:cubicBezTo>
                    <a:pt x="6933947" y="3891407"/>
                    <a:pt x="6868033" y="3957320"/>
                    <a:pt x="6786753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6854800" y="5733288"/>
            <a:ext cx="4577944" cy="411480"/>
            <a:chOff x="0" y="0"/>
            <a:chExt cx="6103925" cy="54864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6103924" cy="548640"/>
            </a:xfrm>
            <a:custGeom>
              <a:avLst/>
              <a:gdLst/>
              <a:ahLst/>
              <a:cxnLst/>
              <a:rect r="r" b="b" t="t" l="l"/>
              <a:pathLst>
                <a:path h="548640" w="6103924">
                  <a:moveTo>
                    <a:pt x="0" y="0"/>
                  </a:moveTo>
                  <a:lnTo>
                    <a:pt x="6103924" y="0"/>
                  </a:lnTo>
                  <a:lnTo>
                    <a:pt x="610392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6781" r="0" b="-166781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6103925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Cost to serve one outlet</a:t>
              </a:r>
            </a:p>
          </p:txBody>
        </p:sp>
      </p:grpSp>
      <p:sp>
        <p:nvSpPr>
          <p:cNvPr name="TextBox 42" id="42"/>
          <p:cNvSpPr txBox="true"/>
          <p:nvPr/>
        </p:nvSpPr>
        <p:spPr>
          <a:xfrm rot="0">
            <a:off x="6882232" y="6175248"/>
            <a:ext cx="4523080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Cloud, SMS and support come to a small fraction of the subscription.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Cost per outlet falls as outlets are added — one model serves the whole town.</a:t>
            </a:r>
          </a:p>
        </p:txBody>
      </p:sp>
      <p:grpSp>
        <p:nvGrpSpPr>
          <p:cNvPr name="Group 43" id="43"/>
          <p:cNvGrpSpPr/>
          <p:nvPr/>
        </p:nvGrpSpPr>
        <p:grpSpPr>
          <a:xfrm rot="0">
            <a:off x="12273610" y="5545455"/>
            <a:ext cx="5200498" cy="2967990"/>
            <a:chOff x="0" y="0"/>
            <a:chExt cx="6933997" cy="395732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6933947" cy="3957320"/>
            </a:xfrm>
            <a:custGeom>
              <a:avLst/>
              <a:gdLst/>
              <a:ahLst/>
              <a:cxnLst/>
              <a:rect r="r" b="b" t="t" l="l"/>
              <a:pathLst>
                <a:path h="3957320" w="6933947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6786753" y="0"/>
                  </a:lnTo>
                  <a:cubicBezTo>
                    <a:pt x="6868033" y="0"/>
                    <a:pt x="6933947" y="65913"/>
                    <a:pt x="6933947" y="147193"/>
                  </a:cubicBezTo>
                  <a:lnTo>
                    <a:pt x="6933947" y="3810127"/>
                  </a:lnTo>
                  <a:cubicBezTo>
                    <a:pt x="6933947" y="3891407"/>
                    <a:pt x="6868033" y="3957320"/>
                    <a:pt x="6786753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45" id="45"/>
          <p:cNvGrpSpPr/>
          <p:nvPr/>
        </p:nvGrpSpPr>
        <p:grpSpPr>
          <a:xfrm rot="0">
            <a:off x="12584887" y="5733288"/>
            <a:ext cx="4577944" cy="411480"/>
            <a:chOff x="0" y="0"/>
            <a:chExt cx="6103925" cy="54864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6103924" cy="548640"/>
            </a:xfrm>
            <a:custGeom>
              <a:avLst/>
              <a:gdLst/>
              <a:ahLst/>
              <a:cxnLst/>
              <a:rect r="r" b="b" t="t" l="l"/>
              <a:pathLst>
                <a:path h="548640" w="6103924">
                  <a:moveTo>
                    <a:pt x="0" y="0"/>
                  </a:moveTo>
                  <a:lnTo>
                    <a:pt x="6103924" y="0"/>
                  </a:lnTo>
                  <a:lnTo>
                    <a:pt x="610392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6781" r="0" b="-166781"/>
              </a:stretch>
            </a:blipFill>
          </p:spPr>
        </p:sp>
        <p:sp>
          <p:nvSpPr>
            <p:cNvPr name="TextBox 47" id="47"/>
            <p:cNvSpPr txBox="true"/>
            <p:nvPr/>
          </p:nvSpPr>
          <p:spPr>
            <a:xfrm>
              <a:off x="0" y="-38100"/>
              <a:ext cx="6103925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How we will reach them</a:t>
              </a:r>
            </a:p>
          </p:txBody>
        </p:sp>
      </p:grpSp>
      <p:sp>
        <p:nvSpPr>
          <p:cNvPr name="TextBox 48" id="48"/>
          <p:cNvSpPr txBox="true"/>
          <p:nvPr/>
        </p:nvSpPr>
        <p:spPr>
          <a:xfrm rot="0">
            <a:off x="12612319" y="6175248"/>
            <a:ext cx="4523080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Bakery and kirana owners' associations.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Municipal health inspectors and NSS volunteers from ACEM.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Charitable trusts and self-help groups already collecting food.</a:t>
            </a:r>
          </a:p>
        </p:txBody>
      </p:sp>
      <p:grpSp>
        <p:nvGrpSpPr>
          <p:cNvPr name="Group 49" id="49"/>
          <p:cNvGrpSpPr/>
          <p:nvPr/>
        </p:nvGrpSpPr>
        <p:grpSpPr>
          <a:xfrm rot="0">
            <a:off x="822960" y="8778240"/>
            <a:ext cx="16641623" cy="411480"/>
            <a:chOff x="0" y="0"/>
            <a:chExt cx="22188830" cy="54864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22188830" cy="548640"/>
            </a:xfrm>
            <a:custGeom>
              <a:avLst/>
              <a:gdLst/>
              <a:ahLst/>
              <a:cxnLst/>
              <a:rect r="r" b="b" t="t" l="l"/>
              <a:pathLst>
                <a:path h="548640" w="22188830">
                  <a:moveTo>
                    <a:pt x="0" y="0"/>
                  </a:moveTo>
                  <a:lnTo>
                    <a:pt x="22188830" y="0"/>
                  </a:lnTo>
                  <a:lnTo>
                    <a:pt x="2218883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38039" r="0" b="-738039"/>
              </a:stretch>
            </a:blip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19050"/>
              <a:ext cx="22188830" cy="5676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89"/>
                </a:lnSpc>
              </a:pPr>
              <a:r>
                <a:rPr lang="en-US" sz="1575" i="true">
                  <a:solidFill>
                    <a:srgbClr val="E8703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Replace the market estimates with your own count before you present, and show the panel how you counted.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155448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AnnaSetu  |  Aditya College of Engineering, Madanapalle</a:t>
              </a: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7 / 10</a:t>
              </a:r>
            </a:p>
          </p:txBody>
        </p:sp>
      </p:grpSp>
      <p:sp>
        <p:nvSpPr>
          <p:cNvPr name="Freeform 58" id="58"/>
          <p:cNvSpPr/>
          <p:nvPr/>
        </p:nvSpPr>
        <p:spPr>
          <a:xfrm flipH="false" flipV="false" rot="0">
            <a:off x="15930062" y="-147557"/>
            <a:ext cx="2465537" cy="2352514"/>
          </a:xfrm>
          <a:custGeom>
            <a:avLst/>
            <a:gdLst/>
            <a:ahLst/>
            <a:cxnLst/>
            <a:rect r="r" b="b" t="t" l="l"/>
            <a:pathLst>
              <a:path h="2352514" w="2465537">
                <a:moveTo>
                  <a:pt x="0" y="0"/>
                </a:moveTo>
                <a:lnTo>
                  <a:pt x="2465537" y="0"/>
                </a:lnTo>
                <a:lnTo>
                  <a:pt x="2465537" y="2352514"/>
                </a:lnTo>
                <a:lnTo>
                  <a:pt x="0" y="2352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629" t="0" r="-34355" b="-13877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8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Plan for the Next Six Months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988820" y="1371600"/>
            <a:ext cx="15407183" cy="438912"/>
            <a:chOff x="0" y="0"/>
            <a:chExt cx="20542910" cy="58521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542910" cy="585216"/>
            </a:xfrm>
            <a:custGeom>
              <a:avLst/>
              <a:gdLst/>
              <a:ahLst/>
              <a:cxnLst/>
              <a:rect r="r" b="b" t="t" l="l"/>
              <a:pathLst>
                <a:path h="585216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3985" r="0" b="-633985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0542910" cy="62331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sz="180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Four milestones we can be held to.</a:t>
              </a:r>
            </a:p>
          </p:txBody>
        </p:sp>
      </p:grpSp>
      <p:sp>
        <p:nvSpPr>
          <p:cNvPr name="AutoShape 13" id="13"/>
          <p:cNvSpPr/>
          <p:nvPr/>
        </p:nvSpPr>
        <p:spPr>
          <a:xfrm rot="10140">
            <a:off x="2689831" y="2939415"/>
            <a:ext cx="12907880" cy="0"/>
          </a:xfrm>
          <a:prstGeom prst="line">
            <a:avLst/>
          </a:prstGeom>
          <a:ln cap="rnd" w="19050">
            <a:solidFill>
              <a:srgbClr val="D2E3E3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4" id="14"/>
          <p:cNvGrpSpPr/>
          <p:nvPr/>
        </p:nvGrpSpPr>
        <p:grpSpPr>
          <a:xfrm rot="0">
            <a:off x="2324862" y="2564892"/>
            <a:ext cx="768096" cy="768096"/>
            <a:chOff x="0" y="0"/>
            <a:chExt cx="1024128" cy="102412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cubicBezTo>
                    <a:pt x="794893" y="0"/>
                    <a:pt x="1024128" y="229235"/>
                    <a:pt x="1024128" y="512064"/>
                  </a:cubicBezTo>
                  <a:cubicBezTo>
                    <a:pt x="1024128" y="794893"/>
                    <a:pt x="794893" y="1024128"/>
                    <a:pt x="512064" y="1024128"/>
                  </a:cubicBez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2324862" y="2564892"/>
            <a:ext cx="768096" cy="768096"/>
            <a:chOff x="0" y="0"/>
            <a:chExt cx="1024128" cy="10241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0"/>
                  </a:moveTo>
                  <a:lnTo>
                    <a:pt x="1024128" y="0"/>
                  </a:lnTo>
                  <a:lnTo>
                    <a:pt x="1024128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9525"/>
              <a:ext cx="1024128" cy="10336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1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2960" y="3497580"/>
            <a:ext cx="3771900" cy="411480"/>
            <a:chOff x="0" y="0"/>
            <a:chExt cx="5029200" cy="54864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029200" cy="548640"/>
            </a:xfrm>
            <a:custGeom>
              <a:avLst/>
              <a:gdLst/>
              <a:ahLst/>
              <a:cxnLst/>
              <a:rect r="r" b="b" t="t" l="l"/>
              <a:pathLst>
                <a:path h="548640" w="5029200">
                  <a:moveTo>
                    <a:pt x="0" y="0"/>
                  </a:moveTo>
                  <a:lnTo>
                    <a:pt x="5029200" y="0"/>
                  </a:lnTo>
                  <a:lnTo>
                    <a:pt x="50292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8612" r="0" b="-128612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50292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Month 1-2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813435" y="4036695"/>
            <a:ext cx="3790950" cy="2213610"/>
            <a:chOff x="0" y="0"/>
            <a:chExt cx="5054600" cy="295148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054600" cy="2951480"/>
            </a:xfrm>
            <a:custGeom>
              <a:avLst/>
              <a:gdLst/>
              <a:ahLst/>
              <a:cxnLst/>
              <a:rect r="r" b="b" t="t" l="l"/>
              <a:pathLst>
                <a:path h="2951480" w="5054600">
                  <a:moveTo>
                    <a:pt x="0" y="147574"/>
                  </a:moveTo>
                  <a:cubicBezTo>
                    <a:pt x="0" y="66040"/>
                    <a:pt x="66040" y="0"/>
                    <a:pt x="147574" y="0"/>
                  </a:cubicBezTo>
                  <a:lnTo>
                    <a:pt x="4907026" y="0"/>
                  </a:lnTo>
                  <a:cubicBezTo>
                    <a:pt x="4988560" y="0"/>
                    <a:pt x="5054600" y="66040"/>
                    <a:pt x="5054600" y="147574"/>
                  </a:cubicBezTo>
                  <a:lnTo>
                    <a:pt x="5054600" y="2803906"/>
                  </a:lnTo>
                  <a:cubicBezTo>
                    <a:pt x="5054600" y="2885440"/>
                    <a:pt x="4988560" y="2951480"/>
                    <a:pt x="4907026" y="2951480"/>
                  </a:cubicBezTo>
                  <a:lnTo>
                    <a:pt x="147574" y="2951480"/>
                  </a:lnTo>
                  <a:cubicBezTo>
                    <a:pt x="66040" y="2951480"/>
                    <a:pt x="0" y="2885440"/>
                    <a:pt x="0" y="2803906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sp>
        <p:nvSpPr>
          <p:cNvPr name="TextBox 24" id="24"/>
          <p:cNvSpPr txBox="true"/>
          <p:nvPr/>
        </p:nvSpPr>
        <p:spPr>
          <a:xfrm rot="0">
            <a:off x="1042416" y="4205478"/>
            <a:ext cx="3332988" cy="1870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57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Onboard 25 outlets in Madanapalle. Collect 60 days of clean daily data. Finish the Telugu screens.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6614770" y="2564892"/>
            <a:ext cx="768096" cy="768096"/>
            <a:chOff x="0" y="0"/>
            <a:chExt cx="1024128" cy="1024128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cubicBezTo>
                    <a:pt x="794893" y="0"/>
                    <a:pt x="1024128" y="229235"/>
                    <a:pt x="1024128" y="512064"/>
                  </a:cubicBezTo>
                  <a:cubicBezTo>
                    <a:pt x="1024128" y="794893"/>
                    <a:pt x="794893" y="1024128"/>
                    <a:pt x="512064" y="1024128"/>
                  </a:cubicBez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6614770" y="2564892"/>
            <a:ext cx="768096" cy="768096"/>
            <a:chOff x="0" y="0"/>
            <a:chExt cx="1024128" cy="102412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0"/>
                  </a:moveTo>
                  <a:lnTo>
                    <a:pt x="1024128" y="0"/>
                  </a:lnTo>
                  <a:lnTo>
                    <a:pt x="1024128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9525"/>
              <a:ext cx="1024128" cy="10336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2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5112868" y="3497580"/>
            <a:ext cx="3771900" cy="411480"/>
            <a:chOff x="0" y="0"/>
            <a:chExt cx="5029200" cy="54864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5029200" cy="548640"/>
            </a:xfrm>
            <a:custGeom>
              <a:avLst/>
              <a:gdLst/>
              <a:ahLst/>
              <a:cxnLst/>
              <a:rect r="r" b="b" t="t" l="l"/>
              <a:pathLst>
                <a:path h="548640" w="5029200">
                  <a:moveTo>
                    <a:pt x="0" y="0"/>
                  </a:moveTo>
                  <a:lnTo>
                    <a:pt x="5029200" y="0"/>
                  </a:lnTo>
                  <a:lnTo>
                    <a:pt x="50292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8612" r="0" b="-128612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50292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Month 3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5103343" y="4036695"/>
            <a:ext cx="3790950" cy="2213610"/>
            <a:chOff x="0" y="0"/>
            <a:chExt cx="5054600" cy="295148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5054600" cy="2951480"/>
            </a:xfrm>
            <a:custGeom>
              <a:avLst/>
              <a:gdLst/>
              <a:ahLst/>
              <a:cxnLst/>
              <a:rect r="r" b="b" t="t" l="l"/>
              <a:pathLst>
                <a:path h="2951480" w="5054600">
                  <a:moveTo>
                    <a:pt x="0" y="147574"/>
                  </a:moveTo>
                  <a:cubicBezTo>
                    <a:pt x="0" y="66040"/>
                    <a:pt x="66040" y="0"/>
                    <a:pt x="147574" y="0"/>
                  </a:cubicBezTo>
                  <a:lnTo>
                    <a:pt x="4907026" y="0"/>
                  </a:lnTo>
                  <a:cubicBezTo>
                    <a:pt x="4988560" y="0"/>
                    <a:pt x="5054600" y="66040"/>
                    <a:pt x="5054600" y="147574"/>
                  </a:cubicBezTo>
                  <a:lnTo>
                    <a:pt x="5054600" y="2803906"/>
                  </a:lnTo>
                  <a:cubicBezTo>
                    <a:pt x="5054600" y="2885440"/>
                    <a:pt x="4988560" y="2951480"/>
                    <a:pt x="4907026" y="2951480"/>
                  </a:cubicBezTo>
                  <a:lnTo>
                    <a:pt x="147574" y="2951480"/>
                  </a:lnTo>
                  <a:cubicBezTo>
                    <a:pt x="66040" y="2951480"/>
                    <a:pt x="0" y="2885440"/>
                    <a:pt x="0" y="2803906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sp>
        <p:nvSpPr>
          <p:cNvPr name="TextBox 35" id="35"/>
          <p:cNvSpPr txBox="true"/>
          <p:nvPr/>
        </p:nvSpPr>
        <p:spPr>
          <a:xfrm rot="0">
            <a:off x="5332324" y="4205478"/>
            <a:ext cx="3332988" cy="1870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57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Retrain the model on real data. Target: forecast error within 1 kg on the top 10 items.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0904677" y="2564892"/>
            <a:ext cx="768096" cy="768096"/>
            <a:chOff x="0" y="0"/>
            <a:chExt cx="1024128" cy="1024128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cubicBezTo>
                    <a:pt x="794893" y="0"/>
                    <a:pt x="1024128" y="229235"/>
                    <a:pt x="1024128" y="512064"/>
                  </a:cubicBezTo>
                  <a:cubicBezTo>
                    <a:pt x="1024128" y="794893"/>
                    <a:pt x="794893" y="1024128"/>
                    <a:pt x="512064" y="1024128"/>
                  </a:cubicBez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10904677" y="2564892"/>
            <a:ext cx="768096" cy="768096"/>
            <a:chOff x="0" y="0"/>
            <a:chExt cx="1024128" cy="1024128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0"/>
                  </a:moveTo>
                  <a:lnTo>
                    <a:pt x="1024128" y="0"/>
                  </a:lnTo>
                  <a:lnTo>
                    <a:pt x="1024128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9525"/>
              <a:ext cx="1024128" cy="10336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3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9402775" y="3497580"/>
            <a:ext cx="3771900" cy="411480"/>
            <a:chOff x="0" y="0"/>
            <a:chExt cx="5029200" cy="54864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5029200" cy="548640"/>
            </a:xfrm>
            <a:custGeom>
              <a:avLst/>
              <a:gdLst/>
              <a:ahLst/>
              <a:cxnLst/>
              <a:rect r="r" b="b" t="t" l="l"/>
              <a:pathLst>
                <a:path h="548640" w="5029200">
                  <a:moveTo>
                    <a:pt x="0" y="0"/>
                  </a:moveTo>
                  <a:lnTo>
                    <a:pt x="5029200" y="0"/>
                  </a:lnTo>
                  <a:lnTo>
                    <a:pt x="50292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8612" r="0" b="-128612"/>
              </a:stretch>
            </a:blip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50292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Month 4-5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9393250" y="4036695"/>
            <a:ext cx="3790950" cy="2213610"/>
            <a:chOff x="0" y="0"/>
            <a:chExt cx="5054600" cy="295148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5054600" cy="2951480"/>
            </a:xfrm>
            <a:custGeom>
              <a:avLst/>
              <a:gdLst/>
              <a:ahLst/>
              <a:cxnLst/>
              <a:rect r="r" b="b" t="t" l="l"/>
              <a:pathLst>
                <a:path h="2951480" w="5054600">
                  <a:moveTo>
                    <a:pt x="0" y="147574"/>
                  </a:moveTo>
                  <a:cubicBezTo>
                    <a:pt x="0" y="66040"/>
                    <a:pt x="66040" y="0"/>
                    <a:pt x="147574" y="0"/>
                  </a:cubicBezTo>
                  <a:lnTo>
                    <a:pt x="4907026" y="0"/>
                  </a:lnTo>
                  <a:cubicBezTo>
                    <a:pt x="4988560" y="0"/>
                    <a:pt x="5054600" y="66040"/>
                    <a:pt x="5054600" y="147574"/>
                  </a:cubicBezTo>
                  <a:lnTo>
                    <a:pt x="5054600" y="2803906"/>
                  </a:lnTo>
                  <a:cubicBezTo>
                    <a:pt x="5054600" y="2885440"/>
                    <a:pt x="4988560" y="2951480"/>
                    <a:pt x="4907026" y="2951480"/>
                  </a:cubicBezTo>
                  <a:lnTo>
                    <a:pt x="147574" y="2951480"/>
                  </a:lnTo>
                  <a:cubicBezTo>
                    <a:pt x="66040" y="2951480"/>
                    <a:pt x="0" y="2885440"/>
                    <a:pt x="0" y="2803906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sp>
        <p:nvSpPr>
          <p:cNvPr name="TextBox 46" id="46"/>
          <p:cNvSpPr txBox="true"/>
          <p:nvPr/>
        </p:nvSpPr>
        <p:spPr>
          <a:xfrm rot="0">
            <a:off x="9622231" y="4205478"/>
            <a:ext cx="3332988" cy="1870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57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Pilot with 3 trusts and 2 old-age homes. Measure kilograms rescued and claims completed per week.</a:t>
            </a:r>
          </a:p>
        </p:txBody>
      </p:sp>
      <p:grpSp>
        <p:nvGrpSpPr>
          <p:cNvPr name="Group 47" id="47"/>
          <p:cNvGrpSpPr/>
          <p:nvPr/>
        </p:nvGrpSpPr>
        <p:grpSpPr>
          <a:xfrm rot="0">
            <a:off x="15194585" y="2564892"/>
            <a:ext cx="768096" cy="768096"/>
            <a:chOff x="0" y="0"/>
            <a:chExt cx="1024128" cy="1024128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cubicBezTo>
                    <a:pt x="794893" y="0"/>
                    <a:pt x="1024128" y="229235"/>
                    <a:pt x="1024128" y="512064"/>
                  </a:cubicBezTo>
                  <a:cubicBezTo>
                    <a:pt x="1024128" y="794893"/>
                    <a:pt x="794893" y="1024128"/>
                    <a:pt x="512064" y="1024128"/>
                  </a:cubicBez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9" id="49"/>
          <p:cNvGrpSpPr/>
          <p:nvPr/>
        </p:nvGrpSpPr>
        <p:grpSpPr>
          <a:xfrm rot="0">
            <a:off x="15194585" y="2564892"/>
            <a:ext cx="768096" cy="768096"/>
            <a:chOff x="0" y="0"/>
            <a:chExt cx="1024128" cy="1024128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0"/>
                  </a:moveTo>
                  <a:lnTo>
                    <a:pt x="1024128" y="0"/>
                  </a:lnTo>
                  <a:lnTo>
                    <a:pt x="1024128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9525"/>
              <a:ext cx="1024128" cy="10336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4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13692683" y="3497580"/>
            <a:ext cx="3771900" cy="411480"/>
            <a:chOff x="0" y="0"/>
            <a:chExt cx="5029200" cy="54864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5029200" cy="548640"/>
            </a:xfrm>
            <a:custGeom>
              <a:avLst/>
              <a:gdLst/>
              <a:ahLst/>
              <a:cxnLst/>
              <a:rect r="r" b="b" t="t" l="l"/>
              <a:pathLst>
                <a:path h="548640" w="5029200">
                  <a:moveTo>
                    <a:pt x="0" y="0"/>
                  </a:moveTo>
                  <a:lnTo>
                    <a:pt x="5029200" y="0"/>
                  </a:lnTo>
                  <a:lnTo>
                    <a:pt x="50292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8612" r="0" b="-128612"/>
              </a:stretch>
            </a:blip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50292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Month 6</a:t>
              </a: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13683158" y="4036695"/>
            <a:ext cx="3790950" cy="2213610"/>
            <a:chOff x="0" y="0"/>
            <a:chExt cx="5054600" cy="295148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5054600" cy="2951480"/>
            </a:xfrm>
            <a:custGeom>
              <a:avLst/>
              <a:gdLst/>
              <a:ahLst/>
              <a:cxnLst/>
              <a:rect r="r" b="b" t="t" l="l"/>
              <a:pathLst>
                <a:path h="2951480" w="5054600">
                  <a:moveTo>
                    <a:pt x="0" y="147574"/>
                  </a:moveTo>
                  <a:cubicBezTo>
                    <a:pt x="0" y="66040"/>
                    <a:pt x="66040" y="0"/>
                    <a:pt x="147574" y="0"/>
                  </a:cubicBezTo>
                  <a:lnTo>
                    <a:pt x="4907026" y="0"/>
                  </a:lnTo>
                  <a:cubicBezTo>
                    <a:pt x="4988560" y="0"/>
                    <a:pt x="5054600" y="66040"/>
                    <a:pt x="5054600" y="147574"/>
                  </a:cubicBezTo>
                  <a:lnTo>
                    <a:pt x="5054600" y="2803906"/>
                  </a:lnTo>
                  <a:cubicBezTo>
                    <a:pt x="5054600" y="2885440"/>
                    <a:pt x="4988560" y="2951480"/>
                    <a:pt x="4907026" y="2951480"/>
                  </a:cubicBezTo>
                  <a:lnTo>
                    <a:pt x="147574" y="2951480"/>
                  </a:lnTo>
                  <a:cubicBezTo>
                    <a:pt x="66040" y="2951480"/>
                    <a:pt x="0" y="2885440"/>
                    <a:pt x="0" y="2803906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sp>
        <p:nvSpPr>
          <p:cNvPr name="TextBox 57" id="57"/>
          <p:cNvSpPr txBox="true"/>
          <p:nvPr/>
        </p:nvSpPr>
        <p:spPr>
          <a:xfrm rot="0">
            <a:off x="13912139" y="4205478"/>
            <a:ext cx="3332988" cy="1870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57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Food-safety and FSSAI review, Play Store release, apply for incubation and a seed grant.</a:t>
            </a:r>
          </a:p>
        </p:txBody>
      </p:sp>
      <p:grpSp>
        <p:nvGrpSpPr>
          <p:cNvPr name="Group 58" id="58"/>
          <p:cNvGrpSpPr/>
          <p:nvPr/>
        </p:nvGrpSpPr>
        <p:grpSpPr>
          <a:xfrm rot="0">
            <a:off x="813435" y="6642735"/>
            <a:ext cx="8065541" cy="2076450"/>
            <a:chOff x="0" y="0"/>
            <a:chExt cx="10754055" cy="276860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10754106" cy="2768600"/>
            </a:xfrm>
            <a:custGeom>
              <a:avLst/>
              <a:gdLst/>
              <a:ahLst/>
              <a:cxnLst/>
              <a:rect r="r" b="b" t="t" l="l"/>
              <a:pathLst>
                <a:path h="2768600" w="10754106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0606405" y="0"/>
                  </a:lnTo>
                  <a:cubicBezTo>
                    <a:pt x="10687939" y="0"/>
                    <a:pt x="10754106" y="66167"/>
                    <a:pt x="10754106" y="147701"/>
                  </a:cubicBezTo>
                  <a:lnTo>
                    <a:pt x="10754106" y="2620899"/>
                  </a:lnTo>
                  <a:cubicBezTo>
                    <a:pt x="10754106" y="2702433"/>
                    <a:pt x="10687939" y="2768600"/>
                    <a:pt x="10606405" y="2768600"/>
                  </a:cubicBezTo>
                  <a:lnTo>
                    <a:pt x="147701" y="2768600"/>
                  </a:lnTo>
                  <a:cubicBezTo>
                    <a:pt x="66167" y="2768600"/>
                    <a:pt x="0" y="2702433"/>
                    <a:pt x="0" y="262089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60" id="60"/>
          <p:cNvGrpSpPr/>
          <p:nvPr/>
        </p:nvGrpSpPr>
        <p:grpSpPr>
          <a:xfrm rot="0">
            <a:off x="1124712" y="6830568"/>
            <a:ext cx="7442987" cy="411480"/>
            <a:chOff x="0" y="0"/>
            <a:chExt cx="9923983" cy="548640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62" id="62"/>
            <p:cNvSpPr txBox="true"/>
            <p:nvPr/>
          </p:nvSpPr>
          <p:spPr>
            <a:xfrm>
              <a:off x="0" y="-38100"/>
              <a:ext cx="9923983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we need to get there</a:t>
              </a:r>
            </a:p>
          </p:txBody>
        </p:sp>
      </p:grpSp>
      <p:sp>
        <p:nvSpPr>
          <p:cNvPr name="TextBox 63" id="63"/>
          <p:cNvSpPr txBox="true"/>
          <p:nvPr/>
        </p:nvSpPr>
        <p:spPr>
          <a:xfrm rot="0">
            <a:off x="1152144" y="7272528"/>
            <a:ext cx="7388123" cy="1245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Seed funds for cloud hosting, SMS credits and a Play Store account.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A legal review of who is liable if someone falls ill.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Access to a food-technology lab for shelf-life testing.</a:t>
            </a:r>
          </a:p>
        </p:txBody>
      </p:sp>
      <p:grpSp>
        <p:nvGrpSpPr>
          <p:cNvPr name="Group 64" id="64"/>
          <p:cNvGrpSpPr/>
          <p:nvPr/>
        </p:nvGrpSpPr>
        <p:grpSpPr>
          <a:xfrm rot="0">
            <a:off x="9408566" y="6642735"/>
            <a:ext cx="8065541" cy="2076450"/>
            <a:chOff x="0" y="0"/>
            <a:chExt cx="10754055" cy="2768600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10754106" cy="2768600"/>
            </a:xfrm>
            <a:custGeom>
              <a:avLst/>
              <a:gdLst/>
              <a:ahLst/>
              <a:cxnLst/>
              <a:rect r="r" b="b" t="t" l="l"/>
              <a:pathLst>
                <a:path h="2768600" w="10754106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0606405" y="0"/>
                  </a:lnTo>
                  <a:cubicBezTo>
                    <a:pt x="10687939" y="0"/>
                    <a:pt x="10754106" y="66167"/>
                    <a:pt x="10754106" y="147701"/>
                  </a:cubicBezTo>
                  <a:lnTo>
                    <a:pt x="10754106" y="2620899"/>
                  </a:lnTo>
                  <a:cubicBezTo>
                    <a:pt x="10754106" y="2702433"/>
                    <a:pt x="10687939" y="2768600"/>
                    <a:pt x="10606405" y="2768600"/>
                  </a:cubicBezTo>
                  <a:lnTo>
                    <a:pt x="147701" y="2768600"/>
                  </a:lnTo>
                  <a:cubicBezTo>
                    <a:pt x="66167" y="2768600"/>
                    <a:pt x="0" y="2702433"/>
                    <a:pt x="0" y="262089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66" id="66"/>
          <p:cNvGrpSpPr/>
          <p:nvPr/>
        </p:nvGrpSpPr>
        <p:grpSpPr>
          <a:xfrm rot="0">
            <a:off x="9719843" y="6830568"/>
            <a:ext cx="7442987" cy="411480"/>
            <a:chOff x="0" y="0"/>
            <a:chExt cx="9923983" cy="548640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38100"/>
              <a:ext cx="9923983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Where we need mentoring</a:t>
              </a:r>
            </a:p>
          </p:txBody>
        </p:sp>
      </p:grpSp>
      <p:sp>
        <p:nvSpPr>
          <p:cNvPr name="TextBox 69" id="69"/>
          <p:cNvSpPr txBox="true"/>
          <p:nvPr/>
        </p:nvSpPr>
        <p:spPr>
          <a:xfrm rot="0">
            <a:off x="9747275" y="7272528"/>
            <a:ext cx="7388123" cy="1245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Validating the machine-learning model on small, noisy datasets.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Food safety law and FSSAI registration.</a:t>
            </a:r>
          </a:p>
          <a:p>
            <a:pPr algn="l" marL="312182" indent="-156091" lvl="1">
              <a:lnSpc>
                <a:spcPts val="2070"/>
              </a:lnSpc>
              <a:buFont typeface="Arial"/>
              <a:buChar char="•"/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Selling a subscription to small retailers.</a:t>
            </a:r>
          </a:p>
        </p:txBody>
      </p:sp>
      <p:grpSp>
        <p:nvGrpSpPr>
          <p:cNvPr name="Group 70" id="70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72" id="72"/>
            <p:cNvSpPr txBox="true"/>
            <p:nvPr/>
          </p:nvSpPr>
          <p:spPr>
            <a:xfrm>
              <a:off x="0" y="-38100"/>
              <a:ext cx="155448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AnnaSetu  |  Aditya College of Engineering, Madanapalle</a:t>
              </a:r>
            </a:p>
          </p:txBody>
        </p:sp>
      </p:grpSp>
      <p:grpSp>
        <p:nvGrpSpPr>
          <p:cNvPr name="Group 73" id="73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8 / 10</a:t>
              </a:r>
            </a:p>
          </p:txBody>
        </p:sp>
      </p:grpSp>
      <p:sp>
        <p:nvSpPr>
          <p:cNvPr name="Freeform 76" id="76"/>
          <p:cNvSpPr/>
          <p:nvPr/>
        </p:nvSpPr>
        <p:spPr>
          <a:xfrm flipH="false" flipV="false" rot="0">
            <a:off x="15930062" y="-147557"/>
            <a:ext cx="2465537" cy="2352514"/>
          </a:xfrm>
          <a:custGeom>
            <a:avLst/>
            <a:gdLst/>
            <a:ahLst/>
            <a:cxnLst/>
            <a:rect r="r" b="b" t="t" l="l"/>
            <a:pathLst>
              <a:path h="2352514" w="2465537">
                <a:moveTo>
                  <a:pt x="0" y="0"/>
                </a:moveTo>
                <a:lnTo>
                  <a:pt x="2465537" y="0"/>
                </a:lnTo>
                <a:lnTo>
                  <a:pt x="2465537" y="2352514"/>
                </a:lnTo>
                <a:lnTo>
                  <a:pt x="0" y="2352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629" t="0" r="-34355" b="-13877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9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The Team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988820" y="1371600"/>
            <a:ext cx="15407183" cy="438912"/>
            <a:chOff x="0" y="0"/>
            <a:chExt cx="20542910" cy="58521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542910" cy="585216"/>
            </a:xfrm>
            <a:custGeom>
              <a:avLst/>
              <a:gdLst/>
              <a:ahLst/>
              <a:cxnLst/>
              <a:rect r="r" b="b" t="t" l="l"/>
              <a:pathLst>
                <a:path h="585216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3985" r="0" b="-633985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0542910" cy="62331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sz="180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Four roles, clearly owned. Fill in your names, photographs and branches.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13435" y="2185035"/>
            <a:ext cx="3819411" cy="4819650"/>
            <a:chOff x="0" y="0"/>
            <a:chExt cx="5092548" cy="64262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092573" cy="6426200"/>
            </a:xfrm>
            <a:custGeom>
              <a:avLst/>
              <a:gdLst/>
              <a:ahLst/>
              <a:cxnLst/>
              <a:rect r="r" b="b" t="t" l="l"/>
              <a:pathLst>
                <a:path h="6426200" w="5092573">
                  <a:moveTo>
                    <a:pt x="0" y="183769"/>
                  </a:moveTo>
                  <a:cubicBezTo>
                    <a:pt x="0" y="82296"/>
                    <a:pt x="82296" y="0"/>
                    <a:pt x="183769" y="0"/>
                  </a:cubicBezTo>
                  <a:lnTo>
                    <a:pt x="4908804" y="0"/>
                  </a:lnTo>
                  <a:cubicBezTo>
                    <a:pt x="5010277" y="0"/>
                    <a:pt x="5092573" y="82296"/>
                    <a:pt x="5092573" y="183769"/>
                  </a:cubicBezTo>
                  <a:lnTo>
                    <a:pt x="5092573" y="6242431"/>
                  </a:lnTo>
                  <a:cubicBezTo>
                    <a:pt x="5092573" y="6343904"/>
                    <a:pt x="5010277" y="6426200"/>
                    <a:pt x="4908804" y="6426200"/>
                  </a:cubicBezTo>
                  <a:lnTo>
                    <a:pt x="183769" y="6426200"/>
                  </a:lnTo>
                  <a:cubicBezTo>
                    <a:pt x="82296" y="6426200"/>
                    <a:pt x="0" y="6343904"/>
                    <a:pt x="0" y="6242431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2025434" y="2456974"/>
            <a:ext cx="1395412" cy="1395412"/>
            <a:chOff x="0" y="0"/>
            <a:chExt cx="1860550" cy="186055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860550" cy="1860550"/>
            </a:xfrm>
            <a:custGeom>
              <a:avLst/>
              <a:gdLst/>
              <a:ahLst/>
              <a:cxnLst/>
              <a:rect r="r" b="b" t="t" l="l"/>
              <a:pathLst>
                <a:path h="1860550" w="1860550">
                  <a:moveTo>
                    <a:pt x="0" y="930275"/>
                  </a:moveTo>
                  <a:cubicBezTo>
                    <a:pt x="0" y="416560"/>
                    <a:pt x="416560" y="0"/>
                    <a:pt x="930275" y="0"/>
                  </a:cubicBezTo>
                  <a:cubicBezTo>
                    <a:pt x="1443990" y="0"/>
                    <a:pt x="1860550" y="416560"/>
                    <a:pt x="1860550" y="930275"/>
                  </a:cubicBezTo>
                  <a:cubicBezTo>
                    <a:pt x="1860550" y="1443990"/>
                    <a:pt x="1443990" y="1860550"/>
                    <a:pt x="930275" y="1860550"/>
                  </a:cubicBezTo>
                  <a:cubicBezTo>
                    <a:pt x="416560" y="1860550"/>
                    <a:pt x="0" y="1443990"/>
                    <a:pt x="0" y="930275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2037340" y="2468880"/>
            <a:ext cx="1371600" cy="1371600"/>
            <a:chOff x="0" y="0"/>
            <a:chExt cx="1828800" cy="1828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8288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1828800"/>
                  </a:lnTo>
                  <a:lnTo>
                    <a:pt x="0" y="18288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828800" cy="18669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0"/>
                </a:lnSpc>
              </a:pPr>
              <a:r>
                <a:rPr lang="en-US" sz="15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Photo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69848" y="4046220"/>
            <a:ext cx="3306585" cy="411480"/>
            <a:chOff x="0" y="0"/>
            <a:chExt cx="4408780" cy="54864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408780" cy="548640"/>
            </a:xfrm>
            <a:custGeom>
              <a:avLst/>
              <a:gdLst/>
              <a:ahLst/>
              <a:cxnLst/>
              <a:rect r="r" b="b" t="t" l="l"/>
              <a:pathLst>
                <a:path h="548640" w="4408780">
                  <a:moveTo>
                    <a:pt x="0" y="0"/>
                  </a:moveTo>
                  <a:lnTo>
                    <a:pt x="4408780" y="0"/>
                  </a:lnTo>
                  <a:lnTo>
                    <a:pt x="440878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06578" r="0" b="-106578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28575"/>
              <a:ext cx="440878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980"/>
                </a:lnSpc>
              </a:pPr>
              <a:r>
                <a:rPr lang="en-US" sz="165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Name  ·  Branch  ·  Year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069848" y="4506087"/>
            <a:ext cx="3306585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40"/>
              </a:lnSpc>
            </a:pPr>
            <a:r>
              <a:rPr lang="en-US" sz="1950" b="true">
                <a:solidFill>
                  <a:srgbClr val="12333A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Machine learning and data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69848" y="5320665"/>
            <a:ext cx="3306585" cy="1400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sz="165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Builds and retrains the forecast model. Owns accuracy.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5093856" y="2185035"/>
            <a:ext cx="3819411" cy="4819650"/>
            <a:chOff x="0" y="0"/>
            <a:chExt cx="5092548" cy="64262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092573" cy="6426200"/>
            </a:xfrm>
            <a:custGeom>
              <a:avLst/>
              <a:gdLst/>
              <a:ahLst/>
              <a:cxnLst/>
              <a:rect r="r" b="b" t="t" l="l"/>
              <a:pathLst>
                <a:path h="6426200" w="5092573">
                  <a:moveTo>
                    <a:pt x="0" y="183769"/>
                  </a:moveTo>
                  <a:cubicBezTo>
                    <a:pt x="0" y="82296"/>
                    <a:pt x="82296" y="0"/>
                    <a:pt x="183769" y="0"/>
                  </a:cubicBezTo>
                  <a:lnTo>
                    <a:pt x="4908804" y="0"/>
                  </a:lnTo>
                  <a:cubicBezTo>
                    <a:pt x="5010277" y="0"/>
                    <a:pt x="5092573" y="82296"/>
                    <a:pt x="5092573" y="183769"/>
                  </a:cubicBezTo>
                  <a:lnTo>
                    <a:pt x="5092573" y="6242431"/>
                  </a:lnTo>
                  <a:cubicBezTo>
                    <a:pt x="5092573" y="6343904"/>
                    <a:pt x="5010277" y="6426200"/>
                    <a:pt x="4908804" y="6426200"/>
                  </a:cubicBezTo>
                  <a:lnTo>
                    <a:pt x="183769" y="6426200"/>
                  </a:lnTo>
                  <a:cubicBezTo>
                    <a:pt x="82296" y="6426200"/>
                    <a:pt x="0" y="6343904"/>
                    <a:pt x="0" y="6242431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6305855" y="2456974"/>
            <a:ext cx="1395412" cy="1395412"/>
            <a:chOff x="0" y="0"/>
            <a:chExt cx="1860550" cy="186055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860550" cy="1860550"/>
            </a:xfrm>
            <a:custGeom>
              <a:avLst/>
              <a:gdLst/>
              <a:ahLst/>
              <a:cxnLst/>
              <a:rect r="r" b="b" t="t" l="l"/>
              <a:pathLst>
                <a:path h="1860550" w="1860550">
                  <a:moveTo>
                    <a:pt x="0" y="930275"/>
                  </a:moveTo>
                  <a:cubicBezTo>
                    <a:pt x="0" y="416560"/>
                    <a:pt x="416560" y="0"/>
                    <a:pt x="930275" y="0"/>
                  </a:cubicBezTo>
                  <a:cubicBezTo>
                    <a:pt x="1443990" y="0"/>
                    <a:pt x="1860550" y="416560"/>
                    <a:pt x="1860550" y="930275"/>
                  </a:cubicBezTo>
                  <a:cubicBezTo>
                    <a:pt x="1860550" y="1443990"/>
                    <a:pt x="1443990" y="1860550"/>
                    <a:pt x="930275" y="1860550"/>
                  </a:cubicBezTo>
                  <a:cubicBezTo>
                    <a:pt x="416560" y="1860550"/>
                    <a:pt x="0" y="1443990"/>
                    <a:pt x="0" y="930275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6317761" y="2468880"/>
            <a:ext cx="1371600" cy="1371600"/>
            <a:chOff x="0" y="0"/>
            <a:chExt cx="1828800" cy="1828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8288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1828800"/>
                  </a:lnTo>
                  <a:lnTo>
                    <a:pt x="0" y="18288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1828800" cy="18669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0"/>
                </a:lnSpc>
              </a:pPr>
              <a:r>
                <a:rPr lang="en-US" sz="15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Photo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5350269" y="4046220"/>
            <a:ext cx="3306585" cy="411480"/>
            <a:chOff x="0" y="0"/>
            <a:chExt cx="4408780" cy="54864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408780" cy="548640"/>
            </a:xfrm>
            <a:custGeom>
              <a:avLst/>
              <a:gdLst/>
              <a:ahLst/>
              <a:cxnLst/>
              <a:rect r="r" b="b" t="t" l="l"/>
              <a:pathLst>
                <a:path h="548640" w="4408780">
                  <a:moveTo>
                    <a:pt x="0" y="0"/>
                  </a:moveTo>
                  <a:lnTo>
                    <a:pt x="4408780" y="0"/>
                  </a:lnTo>
                  <a:lnTo>
                    <a:pt x="440878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06578" r="0" b="-106578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440878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980"/>
                </a:lnSpc>
              </a:pPr>
              <a:r>
                <a:rPr lang="en-US" sz="165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Name  ·  Branch  ·  Year</a:t>
              </a:r>
            </a:p>
          </p:txBody>
        </p:sp>
      </p:grpSp>
      <p:sp>
        <p:nvSpPr>
          <p:cNvPr name="TextBox 35" id="35"/>
          <p:cNvSpPr txBox="true"/>
          <p:nvPr/>
        </p:nvSpPr>
        <p:spPr>
          <a:xfrm rot="0">
            <a:off x="5350269" y="4506087"/>
            <a:ext cx="3306585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40"/>
              </a:lnSpc>
            </a:pPr>
            <a:r>
              <a:rPr lang="en-US" sz="1950" b="true">
                <a:solidFill>
                  <a:srgbClr val="12333A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App development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5350269" y="5320665"/>
            <a:ext cx="3306585" cy="1400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sz="165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Flutter app, Telugu screens, Firebase, QR handover.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9374276" y="2185035"/>
            <a:ext cx="3819411" cy="4819650"/>
            <a:chOff x="0" y="0"/>
            <a:chExt cx="5092548" cy="64262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5092573" cy="6426200"/>
            </a:xfrm>
            <a:custGeom>
              <a:avLst/>
              <a:gdLst/>
              <a:ahLst/>
              <a:cxnLst/>
              <a:rect r="r" b="b" t="t" l="l"/>
              <a:pathLst>
                <a:path h="6426200" w="5092573">
                  <a:moveTo>
                    <a:pt x="0" y="183769"/>
                  </a:moveTo>
                  <a:cubicBezTo>
                    <a:pt x="0" y="82296"/>
                    <a:pt x="82296" y="0"/>
                    <a:pt x="183769" y="0"/>
                  </a:cubicBezTo>
                  <a:lnTo>
                    <a:pt x="4908804" y="0"/>
                  </a:lnTo>
                  <a:cubicBezTo>
                    <a:pt x="5010277" y="0"/>
                    <a:pt x="5092573" y="82296"/>
                    <a:pt x="5092573" y="183769"/>
                  </a:cubicBezTo>
                  <a:lnTo>
                    <a:pt x="5092573" y="6242431"/>
                  </a:lnTo>
                  <a:cubicBezTo>
                    <a:pt x="5092573" y="6343904"/>
                    <a:pt x="5010277" y="6426200"/>
                    <a:pt x="4908804" y="6426200"/>
                  </a:cubicBezTo>
                  <a:lnTo>
                    <a:pt x="183769" y="6426200"/>
                  </a:lnTo>
                  <a:cubicBezTo>
                    <a:pt x="82296" y="6426200"/>
                    <a:pt x="0" y="6343904"/>
                    <a:pt x="0" y="6242431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10586276" y="2456974"/>
            <a:ext cx="1395412" cy="1395412"/>
            <a:chOff x="0" y="0"/>
            <a:chExt cx="1860550" cy="186055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860550" cy="1860550"/>
            </a:xfrm>
            <a:custGeom>
              <a:avLst/>
              <a:gdLst/>
              <a:ahLst/>
              <a:cxnLst/>
              <a:rect r="r" b="b" t="t" l="l"/>
              <a:pathLst>
                <a:path h="1860550" w="1860550">
                  <a:moveTo>
                    <a:pt x="0" y="930275"/>
                  </a:moveTo>
                  <a:cubicBezTo>
                    <a:pt x="0" y="416560"/>
                    <a:pt x="416560" y="0"/>
                    <a:pt x="930275" y="0"/>
                  </a:cubicBezTo>
                  <a:cubicBezTo>
                    <a:pt x="1443990" y="0"/>
                    <a:pt x="1860550" y="416560"/>
                    <a:pt x="1860550" y="930275"/>
                  </a:cubicBezTo>
                  <a:cubicBezTo>
                    <a:pt x="1860550" y="1443990"/>
                    <a:pt x="1443990" y="1860550"/>
                    <a:pt x="930275" y="1860550"/>
                  </a:cubicBezTo>
                  <a:cubicBezTo>
                    <a:pt x="416560" y="1860550"/>
                    <a:pt x="0" y="1443990"/>
                    <a:pt x="0" y="930275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10598182" y="2468880"/>
            <a:ext cx="1371600" cy="1371600"/>
            <a:chOff x="0" y="0"/>
            <a:chExt cx="1828800" cy="1828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18288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1828800"/>
                  </a:lnTo>
                  <a:lnTo>
                    <a:pt x="0" y="18288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1828800" cy="18669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0"/>
                </a:lnSpc>
              </a:pPr>
              <a:r>
                <a:rPr lang="en-US" sz="15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Photo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9630689" y="4046220"/>
            <a:ext cx="3306585" cy="411480"/>
            <a:chOff x="0" y="0"/>
            <a:chExt cx="4408780" cy="54864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4408780" cy="548640"/>
            </a:xfrm>
            <a:custGeom>
              <a:avLst/>
              <a:gdLst/>
              <a:ahLst/>
              <a:cxnLst/>
              <a:rect r="r" b="b" t="t" l="l"/>
              <a:pathLst>
                <a:path h="548640" w="4408780">
                  <a:moveTo>
                    <a:pt x="0" y="0"/>
                  </a:moveTo>
                  <a:lnTo>
                    <a:pt x="4408780" y="0"/>
                  </a:lnTo>
                  <a:lnTo>
                    <a:pt x="440878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06578" r="0" b="-106578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28575"/>
              <a:ext cx="440878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980"/>
                </a:lnSpc>
              </a:pPr>
              <a:r>
                <a:rPr lang="en-US" sz="165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Name  ·  Branch  ·  Year</a:t>
              </a:r>
            </a:p>
          </p:txBody>
        </p:sp>
      </p:grpSp>
      <p:sp>
        <p:nvSpPr>
          <p:cNvPr name="TextBox 47" id="47"/>
          <p:cNvSpPr txBox="true"/>
          <p:nvPr/>
        </p:nvSpPr>
        <p:spPr>
          <a:xfrm rot="0">
            <a:off x="9630689" y="4506087"/>
            <a:ext cx="3306585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40"/>
              </a:lnSpc>
            </a:pPr>
            <a:r>
              <a:rPr lang="en-US" sz="1950" b="true">
                <a:solidFill>
                  <a:srgbClr val="12333A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Field survey and onboarding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9630689" y="5320665"/>
            <a:ext cx="3306585" cy="1400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sz="165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Visits shops and trusts, collects data, trains shopkeepers.</a:t>
            </a:r>
          </a:p>
        </p:txBody>
      </p:sp>
      <p:grpSp>
        <p:nvGrpSpPr>
          <p:cNvPr name="Group 49" id="49"/>
          <p:cNvGrpSpPr/>
          <p:nvPr/>
        </p:nvGrpSpPr>
        <p:grpSpPr>
          <a:xfrm rot="0">
            <a:off x="13654697" y="2185035"/>
            <a:ext cx="3819411" cy="4819650"/>
            <a:chOff x="0" y="0"/>
            <a:chExt cx="5092548" cy="642620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5092573" cy="6426200"/>
            </a:xfrm>
            <a:custGeom>
              <a:avLst/>
              <a:gdLst/>
              <a:ahLst/>
              <a:cxnLst/>
              <a:rect r="r" b="b" t="t" l="l"/>
              <a:pathLst>
                <a:path h="6426200" w="5092573">
                  <a:moveTo>
                    <a:pt x="0" y="183769"/>
                  </a:moveTo>
                  <a:cubicBezTo>
                    <a:pt x="0" y="82296"/>
                    <a:pt x="82296" y="0"/>
                    <a:pt x="183769" y="0"/>
                  </a:cubicBezTo>
                  <a:lnTo>
                    <a:pt x="4908804" y="0"/>
                  </a:lnTo>
                  <a:cubicBezTo>
                    <a:pt x="5010277" y="0"/>
                    <a:pt x="5092573" y="82296"/>
                    <a:pt x="5092573" y="183769"/>
                  </a:cubicBezTo>
                  <a:lnTo>
                    <a:pt x="5092573" y="6242431"/>
                  </a:lnTo>
                  <a:cubicBezTo>
                    <a:pt x="5092573" y="6343904"/>
                    <a:pt x="5010277" y="6426200"/>
                    <a:pt x="4908804" y="6426200"/>
                  </a:cubicBezTo>
                  <a:lnTo>
                    <a:pt x="183769" y="6426200"/>
                  </a:lnTo>
                  <a:cubicBezTo>
                    <a:pt x="82296" y="6426200"/>
                    <a:pt x="0" y="6343904"/>
                    <a:pt x="0" y="6242431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14866696" y="2456974"/>
            <a:ext cx="1395412" cy="1395412"/>
            <a:chOff x="0" y="0"/>
            <a:chExt cx="1860550" cy="1860550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1860550" cy="1860550"/>
            </a:xfrm>
            <a:custGeom>
              <a:avLst/>
              <a:gdLst/>
              <a:ahLst/>
              <a:cxnLst/>
              <a:rect r="r" b="b" t="t" l="l"/>
              <a:pathLst>
                <a:path h="1860550" w="1860550">
                  <a:moveTo>
                    <a:pt x="0" y="930275"/>
                  </a:moveTo>
                  <a:cubicBezTo>
                    <a:pt x="0" y="416560"/>
                    <a:pt x="416560" y="0"/>
                    <a:pt x="930275" y="0"/>
                  </a:cubicBezTo>
                  <a:cubicBezTo>
                    <a:pt x="1443990" y="0"/>
                    <a:pt x="1860550" y="416560"/>
                    <a:pt x="1860550" y="930275"/>
                  </a:cubicBezTo>
                  <a:cubicBezTo>
                    <a:pt x="1860550" y="1443990"/>
                    <a:pt x="1443990" y="1860550"/>
                    <a:pt x="930275" y="1860550"/>
                  </a:cubicBezTo>
                  <a:cubicBezTo>
                    <a:pt x="416560" y="1860550"/>
                    <a:pt x="0" y="1443990"/>
                    <a:pt x="0" y="930275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14878602" y="2468880"/>
            <a:ext cx="1371600" cy="1371600"/>
            <a:chOff x="0" y="0"/>
            <a:chExt cx="1828800" cy="1828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18288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1828800"/>
                  </a:lnTo>
                  <a:lnTo>
                    <a:pt x="0" y="18288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55" id="55"/>
            <p:cNvSpPr txBox="true"/>
            <p:nvPr/>
          </p:nvSpPr>
          <p:spPr>
            <a:xfrm>
              <a:off x="0" y="-38100"/>
              <a:ext cx="1828800" cy="18669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0"/>
                </a:lnSpc>
              </a:pPr>
              <a:r>
                <a:rPr lang="en-US" sz="15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Photo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13911110" y="4046220"/>
            <a:ext cx="3306585" cy="411480"/>
            <a:chOff x="0" y="0"/>
            <a:chExt cx="4408780" cy="54864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4408780" cy="548640"/>
            </a:xfrm>
            <a:custGeom>
              <a:avLst/>
              <a:gdLst/>
              <a:ahLst/>
              <a:cxnLst/>
              <a:rect r="r" b="b" t="t" l="l"/>
              <a:pathLst>
                <a:path h="548640" w="4408780">
                  <a:moveTo>
                    <a:pt x="0" y="0"/>
                  </a:moveTo>
                  <a:lnTo>
                    <a:pt x="4408780" y="0"/>
                  </a:lnTo>
                  <a:lnTo>
                    <a:pt x="440878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06578" r="0" b="-106578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28575"/>
              <a:ext cx="440878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980"/>
                </a:lnSpc>
              </a:pPr>
              <a:r>
                <a:rPr lang="en-US" sz="165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Name  ·  Branch  ·  Year</a:t>
              </a:r>
            </a:p>
          </p:txBody>
        </p:sp>
      </p:grpSp>
      <p:sp>
        <p:nvSpPr>
          <p:cNvPr name="TextBox 59" id="59"/>
          <p:cNvSpPr txBox="true"/>
          <p:nvPr/>
        </p:nvSpPr>
        <p:spPr>
          <a:xfrm rot="0">
            <a:off x="13911110" y="4506087"/>
            <a:ext cx="3306585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40"/>
              </a:lnSpc>
            </a:pPr>
            <a:r>
              <a:rPr lang="en-US" sz="1950" b="true">
                <a:solidFill>
                  <a:srgbClr val="12333A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Business and costing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13911110" y="5320665"/>
            <a:ext cx="3306585" cy="1400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sz="1650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Pricing, unit economics, associations, compliance paperwork.</a:t>
            </a:r>
          </a:p>
        </p:txBody>
      </p:sp>
      <p:grpSp>
        <p:nvGrpSpPr>
          <p:cNvPr name="Group 61" id="61"/>
          <p:cNvGrpSpPr/>
          <p:nvPr/>
        </p:nvGrpSpPr>
        <p:grpSpPr>
          <a:xfrm rot="0">
            <a:off x="813435" y="7259955"/>
            <a:ext cx="8065541" cy="1459230"/>
            <a:chOff x="0" y="0"/>
            <a:chExt cx="10754055" cy="1945640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10753978" cy="1945640"/>
            </a:xfrm>
            <a:custGeom>
              <a:avLst/>
              <a:gdLst/>
              <a:ahLst/>
              <a:cxnLst/>
              <a:rect r="r" b="b" t="t" l="l"/>
              <a:pathLst>
                <a:path h="1945640" w="10753978">
                  <a:moveTo>
                    <a:pt x="0" y="148209"/>
                  </a:moveTo>
                  <a:cubicBezTo>
                    <a:pt x="0" y="66421"/>
                    <a:pt x="66421" y="0"/>
                    <a:pt x="148209" y="0"/>
                  </a:cubicBezTo>
                  <a:lnTo>
                    <a:pt x="10605770" y="0"/>
                  </a:lnTo>
                  <a:cubicBezTo>
                    <a:pt x="10687685" y="0"/>
                    <a:pt x="10753978" y="66421"/>
                    <a:pt x="10753978" y="148209"/>
                  </a:cubicBezTo>
                  <a:lnTo>
                    <a:pt x="10753978" y="1797431"/>
                  </a:lnTo>
                  <a:cubicBezTo>
                    <a:pt x="10753978" y="1879346"/>
                    <a:pt x="10687558" y="1945640"/>
                    <a:pt x="10605770" y="1945640"/>
                  </a:cubicBezTo>
                  <a:lnTo>
                    <a:pt x="148209" y="1945640"/>
                  </a:lnTo>
                  <a:cubicBezTo>
                    <a:pt x="66421" y="1945640"/>
                    <a:pt x="0" y="1879219"/>
                    <a:pt x="0" y="1797431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63" id="63"/>
          <p:cNvGrpSpPr/>
          <p:nvPr/>
        </p:nvGrpSpPr>
        <p:grpSpPr>
          <a:xfrm rot="0">
            <a:off x="1124712" y="7447788"/>
            <a:ext cx="7442987" cy="411480"/>
            <a:chOff x="0" y="0"/>
            <a:chExt cx="9923983" cy="548640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38100"/>
              <a:ext cx="9923983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Faculty mentor</a:t>
              </a:r>
            </a:p>
          </p:txBody>
        </p:sp>
      </p:grpSp>
      <p:sp>
        <p:nvSpPr>
          <p:cNvPr name="TextBox 66" id="66"/>
          <p:cNvSpPr txBox="true"/>
          <p:nvPr/>
        </p:nvSpPr>
        <p:spPr>
          <a:xfrm rot="0">
            <a:off x="1152144" y="7889748"/>
            <a:ext cx="7388123" cy="627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Name and department — and one line on how the mentor shaped the model or the field work.</a:t>
            </a:r>
          </a:p>
        </p:txBody>
      </p:sp>
      <p:grpSp>
        <p:nvGrpSpPr>
          <p:cNvPr name="Group 67" id="67"/>
          <p:cNvGrpSpPr/>
          <p:nvPr/>
        </p:nvGrpSpPr>
        <p:grpSpPr>
          <a:xfrm rot="0">
            <a:off x="9408566" y="7259955"/>
            <a:ext cx="8065541" cy="1459230"/>
            <a:chOff x="0" y="0"/>
            <a:chExt cx="10754055" cy="1945640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10753978" cy="1945640"/>
            </a:xfrm>
            <a:custGeom>
              <a:avLst/>
              <a:gdLst/>
              <a:ahLst/>
              <a:cxnLst/>
              <a:rect r="r" b="b" t="t" l="l"/>
              <a:pathLst>
                <a:path h="1945640" w="10753978">
                  <a:moveTo>
                    <a:pt x="0" y="148209"/>
                  </a:moveTo>
                  <a:cubicBezTo>
                    <a:pt x="0" y="66421"/>
                    <a:pt x="66421" y="0"/>
                    <a:pt x="148209" y="0"/>
                  </a:cubicBezTo>
                  <a:lnTo>
                    <a:pt x="10605770" y="0"/>
                  </a:lnTo>
                  <a:cubicBezTo>
                    <a:pt x="10687685" y="0"/>
                    <a:pt x="10753978" y="66421"/>
                    <a:pt x="10753978" y="148209"/>
                  </a:cubicBezTo>
                  <a:lnTo>
                    <a:pt x="10753978" y="1797431"/>
                  </a:lnTo>
                  <a:cubicBezTo>
                    <a:pt x="10753978" y="1879346"/>
                    <a:pt x="10687558" y="1945640"/>
                    <a:pt x="10605770" y="1945640"/>
                  </a:cubicBezTo>
                  <a:lnTo>
                    <a:pt x="148209" y="1945640"/>
                  </a:lnTo>
                  <a:cubicBezTo>
                    <a:pt x="66421" y="1945640"/>
                    <a:pt x="0" y="1879219"/>
                    <a:pt x="0" y="1797431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69" id="69"/>
          <p:cNvGrpSpPr/>
          <p:nvPr/>
        </p:nvGrpSpPr>
        <p:grpSpPr>
          <a:xfrm rot="0">
            <a:off x="9719843" y="7447788"/>
            <a:ext cx="7442987" cy="411480"/>
            <a:chOff x="0" y="0"/>
            <a:chExt cx="9923983" cy="548640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71" id="71"/>
            <p:cNvSpPr txBox="true"/>
            <p:nvPr/>
          </p:nvSpPr>
          <p:spPr>
            <a:xfrm>
              <a:off x="0" y="-38100"/>
              <a:ext cx="9923983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sz="2025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External help received</a:t>
              </a:r>
            </a:p>
          </p:txBody>
        </p:sp>
      </p:grpSp>
      <p:sp>
        <p:nvSpPr>
          <p:cNvPr name="TextBox 72" id="72"/>
          <p:cNvSpPr txBox="true"/>
          <p:nvPr/>
        </p:nvSpPr>
        <p:spPr>
          <a:xfrm rot="0">
            <a:off x="9747275" y="7889748"/>
            <a:ext cx="7388123" cy="627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>
                <a:solidFill>
                  <a:srgbClr val="34474A"/>
                </a:solidFill>
                <a:latin typeface="Calibri (MS)"/>
                <a:ea typeface="Calibri (MS)"/>
                <a:cs typeface="Calibri (MS)"/>
                <a:sym typeface="Calibri (MS)"/>
              </a:rPr>
              <a:t>Bakery owners' association, the trusts that let us observe collection, and the shopkeepers who shared sales data.</a:t>
            </a:r>
          </a:p>
        </p:txBody>
      </p:sp>
      <p:grpSp>
        <p:nvGrpSpPr>
          <p:cNvPr name="Group 73" id="73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-38100"/>
              <a:ext cx="155448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AnnaSetu  |  Aditya College of Engineering, Madanapalle</a:t>
              </a: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78" id="78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9 / 10</a:t>
              </a:r>
            </a:p>
          </p:txBody>
        </p:sp>
      </p:grpSp>
      <p:sp>
        <p:nvSpPr>
          <p:cNvPr name="Freeform 79" id="79"/>
          <p:cNvSpPr/>
          <p:nvPr/>
        </p:nvSpPr>
        <p:spPr>
          <a:xfrm flipH="false" flipV="false" rot="0">
            <a:off x="15930062" y="-147557"/>
            <a:ext cx="2465537" cy="2352514"/>
          </a:xfrm>
          <a:custGeom>
            <a:avLst/>
            <a:gdLst/>
            <a:ahLst/>
            <a:cxnLst/>
            <a:rect r="r" b="b" t="t" l="l"/>
            <a:pathLst>
              <a:path h="2352514" w="2465537">
                <a:moveTo>
                  <a:pt x="0" y="0"/>
                </a:moveTo>
                <a:lnTo>
                  <a:pt x="2465537" y="0"/>
                </a:lnTo>
                <a:lnTo>
                  <a:pt x="2465537" y="2352514"/>
                </a:lnTo>
                <a:lnTo>
                  <a:pt x="0" y="2352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629" t="0" r="-34355" b="-13877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DAHQqExN_N4</dc:identifier>
  <dcterms:modified xsi:type="dcterms:W3CDTF">2011-08-01T06:04:30Z</dcterms:modified>
  <cp:revision>1</cp:revision>
  <dc:title>AnnaSetu_Idea_Pitch.pptx</dc:title>
</cp:coreProperties>
</file>